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2" r:id="rId1"/>
  </p:sldMasterIdLst>
  <p:notesMasterIdLst>
    <p:notesMasterId r:id="rId11"/>
  </p:notesMasterIdLst>
  <p:sldIdLst>
    <p:sldId id="256" r:id="rId2"/>
    <p:sldId id="287" r:id="rId3"/>
    <p:sldId id="309" r:id="rId4"/>
    <p:sldId id="301" r:id="rId5"/>
    <p:sldId id="302" r:id="rId6"/>
    <p:sldId id="282" r:id="rId7"/>
    <p:sldId id="284" r:id="rId8"/>
    <p:sldId id="286" r:id="rId9"/>
    <p:sldId id="285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06B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282"/>
    <p:restoredTop sz="84082"/>
  </p:normalViewPr>
  <p:slideViewPr>
    <p:cSldViewPr snapToGrid="0" snapToObjects="1">
      <p:cViewPr varScale="1">
        <p:scale>
          <a:sx n="107" d="100"/>
          <a:sy n="107" d="100"/>
        </p:scale>
        <p:origin x="1616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59F1FD-6F52-D847-82A4-47C2D58B80EA}" type="datetimeFigureOut">
              <a:rPr lang="en-GB" smtClean="0"/>
              <a:t>15/12/2021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2DE6C0-3F56-2B43-BBD5-FE49F3EE1BC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1240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8" Type="http://schemas.openxmlformats.org/officeDocument/2006/relationships/hyperlink" Target="http://cbl-gorilla.cs.technion.ac.il/" TargetMode="External"/><Relationship Id="rId3" Type="http://schemas.openxmlformats.org/officeDocument/2006/relationships/hyperlink" Target="https://www.r-project.org/" TargetMode="External"/><Relationship Id="rId7" Type="http://schemas.openxmlformats.org/officeDocument/2006/relationships/hyperlink" Target="http://www.pantherdb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://great.stanford.edu/public/html/" TargetMode="External"/><Relationship Id="rId11" Type="http://schemas.openxmlformats.org/officeDocument/2006/relationships/hyperlink" Target="https://bmcgenomics.biomedcentral.com/articles/10.1186/s12864-018-4772-0" TargetMode="External"/><Relationship Id="rId5" Type="http://schemas.openxmlformats.org/officeDocument/2006/relationships/hyperlink" Target="https://satijalab.org/seurat/" TargetMode="External"/><Relationship Id="rId10" Type="http://schemas.openxmlformats.org/officeDocument/2006/relationships/hyperlink" Target="https://www.sciencedirect.com/science/article/pii/S1063520306000546" TargetMode="External"/><Relationship Id="rId4" Type="http://schemas.openxmlformats.org/officeDocument/2006/relationships/hyperlink" Target="https://rstudio.com/" TargetMode="External"/><Relationship Id="rId9" Type="http://schemas.openxmlformats.org/officeDocument/2006/relationships/hyperlink" Target="https://david.ncifcrf.gov/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Glossary of single </a:t>
            </a:r>
            <a:r>
              <a:rPr lang="en-GB"/>
              <a:t>cell terms: https</a:t>
            </a:r>
            <a:r>
              <a:rPr lang="en-GB" dirty="0"/>
              <a:t>://</a:t>
            </a:r>
            <a:r>
              <a:rPr lang="en-GB" dirty="0" err="1"/>
              <a:t>nbisweden.github.io</a:t>
            </a:r>
            <a:r>
              <a:rPr lang="en-GB" dirty="0"/>
              <a:t>/single-cell-</a:t>
            </a:r>
            <a:r>
              <a:rPr lang="en-GB" dirty="0" err="1"/>
              <a:t>pbl</a:t>
            </a:r>
            <a:r>
              <a:rPr lang="en-GB" dirty="0"/>
              <a:t>/</a:t>
            </a:r>
            <a:r>
              <a:rPr lang="en-GB" dirty="0" err="1"/>
              <a:t>glossary_of_terms_single_cell.html</a:t>
            </a:r>
            <a:endParaRPr lang="en-GB" dirty="0"/>
          </a:p>
          <a:p>
            <a:endParaRPr lang="en-GB" dirty="0"/>
          </a:p>
          <a:p>
            <a:r>
              <a:rPr lang="en-GB" dirty="0"/>
              <a:t>R language: </a:t>
            </a:r>
            <a:r>
              <a:rPr lang="en-US" dirty="0">
                <a:hlinkClick r:id="rId3"/>
              </a:rPr>
              <a:t>https://www.r-project.org/</a:t>
            </a:r>
            <a:r>
              <a:rPr lang="en-US" dirty="0"/>
              <a:t> </a:t>
            </a:r>
            <a:r>
              <a:rPr lang="en-US" dirty="0">
                <a:hlinkClick r:id="rId4"/>
              </a:rPr>
              <a:t>https://rstudio.com/</a:t>
            </a:r>
            <a:endParaRPr lang="en-GB" dirty="0"/>
          </a:p>
          <a:p>
            <a:r>
              <a:rPr lang="en-GB" dirty="0"/>
              <a:t>Seurat: </a:t>
            </a:r>
            <a:r>
              <a:rPr lang="en-US" dirty="0">
                <a:hlinkClick r:id="rId5"/>
              </a:rPr>
              <a:t>https://satijalab.org/seurat/</a:t>
            </a:r>
            <a:endParaRPr lang="en-GB" dirty="0"/>
          </a:p>
          <a:p>
            <a:r>
              <a:rPr lang="en-GB" dirty="0"/>
              <a:t>GREAT: </a:t>
            </a:r>
            <a:r>
              <a:rPr lang="en-US" dirty="0">
                <a:hlinkClick r:id="rId6"/>
              </a:rPr>
              <a:t>http://great.stanford.edu/public/html/</a:t>
            </a:r>
            <a:endParaRPr lang="en-GB" dirty="0"/>
          </a:p>
          <a:p>
            <a:r>
              <a:rPr lang="en-GB" dirty="0"/>
              <a:t>PANTHER: </a:t>
            </a:r>
            <a:r>
              <a:rPr lang="en-US" dirty="0">
                <a:hlinkClick r:id="rId7"/>
              </a:rPr>
              <a:t>http://www.pantherdb.org/</a:t>
            </a:r>
            <a:endParaRPr lang="en-GB" dirty="0"/>
          </a:p>
          <a:p>
            <a:r>
              <a:rPr lang="en-GB" dirty="0" err="1"/>
              <a:t>GOrilla</a:t>
            </a:r>
            <a:r>
              <a:rPr lang="en-GB" dirty="0"/>
              <a:t>: </a:t>
            </a:r>
            <a:r>
              <a:rPr lang="en-US" dirty="0">
                <a:hlinkClick r:id="rId8"/>
              </a:rPr>
              <a:t>http://cbl-gorilla.cs.technion.ac.il/</a:t>
            </a:r>
            <a:endParaRPr lang="en-US" dirty="0"/>
          </a:p>
          <a:p>
            <a:r>
              <a:rPr lang="en-US" dirty="0"/>
              <a:t>DAVID: </a:t>
            </a:r>
            <a:r>
              <a:rPr lang="en-US" dirty="0">
                <a:hlinkClick r:id="rId9"/>
              </a:rPr>
              <a:t>https://david.ncifcrf.gov/</a:t>
            </a:r>
            <a:endParaRPr lang="en-GB" dirty="0"/>
          </a:p>
          <a:p>
            <a:r>
              <a:rPr lang="en-GB" dirty="0"/>
              <a:t>Diffusion maps: </a:t>
            </a:r>
            <a:r>
              <a:rPr lang="en-US" dirty="0">
                <a:hlinkClick r:id="rId10"/>
              </a:rPr>
              <a:t>https://www.sciencedirect.com/science/article/pii/S1063520306000546</a:t>
            </a:r>
            <a:endParaRPr lang="en-GB" dirty="0"/>
          </a:p>
          <a:p>
            <a:r>
              <a:rPr lang="en-GB" dirty="0"/>
              <a:t>Slingshot: </a:t>
            </a:r>
            <a:r>
              <a:rPr lang="en-US" dirty="0">
                <a:hlinkClick r:id="rId11"/>
              </a:rPr>
              <a:t>https://bmcgenomics.biomedcentral.com/articles/10.1186/s12864-018-4772-0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95C72A-EEA0-494C-8F21-A1214A7594D5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08108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95C72A-EEA0-494C-8F21-A1214A7594D5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99482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95C72A-EEA0-494C-8F21-A1214A7594D5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52555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95C72A-EEA0-494C-8F21-A1214A7594D5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02762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95C72A-EEA0-494C-8F21-A1214A7594D5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58081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Put a wrap up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95C72A-EEA0-494C-8F21-A1214A7594D5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49916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95C72A-EEA0-494C-8F21-A1214A7594D5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50081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B343F8-22D0-DE46-9608-EB03ABDC3E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9C0060-639A-1B41-8958-C76D87B3E6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B9F0AE-747E-6D4D-8211-202B5F00CA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A9AA5-EF0F-8B46-85D7-BFA9E9AAB7D1}" type="datetime1">
              <a:rPr lang="en-US" smtClean="0"/>
              <a:t>12/15/21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3969BB-E495-8B40-8075-F2673CD2B2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0CAD8A-389D-2549-A965-18945F196D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06395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48681-4C52-AB47-BB46-09DF560F0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302D2E-DA41-144F-B411-6855D06692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2F2C67-B52E-EF40-8AB9-C782A74D34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9E9733-916C-874E-90B0-F70BC63E9D2B}" type="datetime1">
              <a:rPr lang="en-US" smtClean="0"/>
              <a:t>12/15/21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319167-A0F9-454A-ABAE-7F373CD7C9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6C4464-68EE-B04F-BC2C-2AFB97E61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67552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410CB58-0BC8-0347-8110-8E58567BE0A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BAD0A0-3B62-1543-8926-6B159CC1F6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7AD6C3-BCA2-174D-9B6C-4411E68A9B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7D700-30C7-5348-9C83-E150031C46F2}" type="datetime1">
              <a:rPr lang="en-US" smtClean="0"/>
              <a:t>12/15/21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E28B61-62DD-544F-B8B1-091A33685A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F400E3-3E21-B94B-B098-F45A297AA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85082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493B7-84D6-B54E-8332-B94CCBB1A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AC2F30-5E1B-4B4A-B0EB-48259C0980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82AA0B-B0CB-574C-93E2-CECDEAEEBC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23148-C081-BF45-B319-238D13563939}" type="datetime1">
              <a:rPr lang="en-US" smtClean="0"/>
              <a:t>12/15/21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EBFE5C-3197-A34D-82E1-F1C5028378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B1DB58-F871-6646-A98A-66A9313B1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15210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68439-21DC-5A40-8852-9951421BC1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D610EF-9CBE-5549-9F69-0AA3860FAB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7EAB42-BEB6-B047-BBDD-215933D881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3B5D6-4622-654F-9FF3-8A7B77E7C86F}" type="datetime1">
              <a:rPr lang="en-US" smtClean="0"/>
              <a:t>12/15/21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F9206A-28CB-1945-AF9D-7A0D8AE092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3B713A-A3A0-A74B-A8F4-FCABF8123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42530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3543FF-6C78-5B48-A6B7-3E81FA9C4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F03FBE-748C-4E4E-B1BE-DD537945F9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4B94EB-4184-214C-908E-6AFB7C65C5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447B22-D144-2D48-9D6F-4F130CA28D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346A3-A0CA-F644-8E0E-D6212D2E6237}" type="datetime1">
              <a:rPr lang="en-US" smtClean="0"/>
              <a:t>12/15/21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780B65-64A4-9A42-B12B-E9A46582FE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0CC9E5-82FE-A440-BEC5-9A86A2B67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19201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9DD46-A300-6446-ACCA-9E3A8913E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F196DC-2144-7640-BE38-EE4F4D5206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A3149E-D3A0-DB42-BF71-4CCAB48E92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7EE763-12F6-1F4E-B934-E0CF0345A1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02FE4F-756E-3B4A-8123-3C6F64FC453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9A2F07A-A617-7343-A3A5-9FDD371A9D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29D88-9528-2E4C-801B-87FEEB98B6EC}" type="datetime1">
              <a:rPr lang="en-US" smtClean="0"/>
              <a:t>12/15/21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34D7E33-C4F7-4743-8371-360849EA32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40DF20E-42D8-954F-9B41-FA855C243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03988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EDA2A-648F-0346-9BF0-52F8730CA4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150680B-5AD5-2349-9424-5B0FF7E757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E2DC62-1447-D044-B033-34FB2977468C}" type="datetime1">
              <a:rPr lang="en-US" smtClean="0"/>
              <a:t>12/15/21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BEF560-8CAA-374D-8B98-7006EA5324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9ED91E-E1DE-F841-BB85-716D8D442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08089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2DD0735-D1C6-EF4A-A1F0-0015E069FE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26795-26A5-7C45-8970-AA2F54E1D838}" type="datetime1">
              <a:rPr lang="en-US" smtClean="0"/>
              <a:t>12/15/21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A3DC404-D05D-C447-BBCA-E0CC6B2C8B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A4338A-F704-CA43-A6C3-57F1A6963E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6741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BF8111-40FA-8046-85B0-3E52ECDB23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9A11BF-8CFF-6040-86AF-779B7100AD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B7A2AE-A1E0-D340-815C-96C5C69AD6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85F7E8-A804-D044-9C1B-704A1CAC99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D9D28-7FA9-CE4D-BFB6-3F4745E5130C}" type="datetime1">
              <a:rPr lang="en-US" smtClean="0"/>
              <a:t>12/15/21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E55884-4E62-D245-9E58-9C3244D58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ED4F4D-548A-6145-BD81-1B491C5F2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68582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254B4-E994-7B4E-BA3F-9DD467E42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E207F48-4A30-C948-9182-145DE53648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7CBD8D-CB87-424C-AF55-FE1C3381EF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ECBF9B-5DB8-4E47-9940-13C9EBFC79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2D4A53-6887-6748-8CFA-2801B6A283D8}" type="datetime1">
              <a:rPr lang="en-US" smtClean="0"/>
              <a:t>12/15/21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1A808F-8062-7D47-9A90-A9BBA5EB41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B16C56-FCA3-144A-B124-7D4B25238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33277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C9CB77F-D9F0-EF4A-A0A8-2D8E5E9331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54578A-DE83-3941-A1A8-ABD6838E45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4806EB-059E-6640-834F-1E499C5641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CDFB70-F297-0E44-A949-38ED45F1B6D8}" type="datetime1">
              <a:rPr lang="en-US" smtClean="0"/>
              <a:t>12/15/21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D3318C-06B3-6646-BF04-0D14448026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78041E-3A38-9E47-B12B-865CF785F5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8F6B55-2FBF-E645-B561-8271EEC5CE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86276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emf"/><Relationship Id="rId5" Type="http://schemas.openxmlformats.org/officeDocument/2006/relationships/image" Target="../media/image4.emf"/><Relationship Id="rId10" Type="http://schemas.openxmlformats.org/officeDocument/2006/relationships/image" Target="../media/image9.tiff"/><Relationship Id="rId4" Type="http://schemas.openxmlformats.org/officeDocument/2006/relationships/image" Target="../media/image3.tiff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8555C5B3-193A-4749-9AFD-682E53CDDE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EAE06A6-F76A-41C9-827A-C561B0044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-3"/>
            <a:ext cx="12192000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9F9D4E8-0639-444B-949B-9518585061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80861" y="0"/>
            <a:ext cx="7661934" cy="6858000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45000"/>
                </a:schemeClr>
              </a:gs>
              <a:gs pos="100000">
                <a:srgbClr val="000000">
                  <a:alpha val="29000"/>
                </a:srgb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E3DA7A2-ED70-4BBA-AB72-00AD461FA4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80862" y="-6"/>
            <a:ext cx="11711138" cy="6410334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100000">
                <a:srgbClr val="000000">
                  <a:alpha val="41000"/>
                </a:srgb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1920DB-A420-FF47-9398-3D0DD288AB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27208" y="857251"/>
            <a:ext cx="4747280" cy="3098061"/>
          </a:xfrm>
        </p:spPr>
        <p:txBody>
          <a:bodyPr anchor="b">
            <a:normAutofit/>
          </a:bodyPr>
          <a:lstStyle/>
          <a:p>
            <a:pPr algn="l"/>
            <a:r>
              <a:rPr lang="en-GB" sz="4800" b="1" dirty="0" err="1">
                <a:solidFill>
                  <a:srgbClr val="FFFFFF"/>
                </a:solidFill>
              </a:rPr>
              <a:t>scRNAseq</a:t>
            </a:r>
            <a:endParaRPr lang="en-GB" sz="4800" b="1" dirty="0">
              <a:solidFill>
                <a:srgbClr val="FFFFFF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C485432-3647-4218-B5D3-15D3FA222B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4844797" y="-489206"/>
            <a:ext cx="2502408" cy="12191998"/>
          </a:xfrm>
          <a:prstGeom prst="rect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78000">
                <a:schemeClr val="accent1">
                  <a:lumMod val="50000"/>
                  <a:alpha val="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497D31-BD0F-024A-883E-291AC29D50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27208" y="4756265"/>
            <a:ext cx="4674204" cy="1244483"/>
          </a:xfrm>
        </p:spPr>
        <p:txBody>
          <a:bodyPr anchor="t">
            <a:normAutofit/>
          </a:bodyPr>
          <a:lstStyle/>
          <a:p>
            <a:pPr algn="l"/>
            <a:r>
              <a:rPr lang="en-GB" dirty="0">
                <a:solidFill>
                  <a:srgbClr val="FFFFFF"/>
                </a:solidFill>
              </a:rPr>
              <a:t>Jose Alejandro Romero Herrera</a:t>
            </a:r>
          </a:p>
          <a:p>
            <a:pPr algn="l"/>
            <a:r>
              <a:rPr lang="en-GB" dirty="0">
                <a:solidFill>
                  <a:srgbClr val="FFFFFF"/>
                </a:solidFill>
              </a:rPr>
              <a:t>2021/12/02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F4AFDDCA-6ABA-4D23-8A5C-1BF0F43081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90589" y="1062544"/>
            <a:ext cx="4756162" cy="475616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805F955E-25FF-5245-A82D-80B255BCB6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0559" y="2908268"/>
            <a:ext cx="3737164" cy="105575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CFF55D-D30D-1844-911C-CEEF3C2796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72044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4678D-9D84-8B46-BB2C-A441DC166E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50511"/>
            <a:ext cx="10515600" cy="1325563"/>
          </a:xfrm>
        </p:spPr>
        <p:txBody>
          <a:bodyPr/>
          <a:lstStyle/>
          <a:p>
            <a:r>
              <a:rPr lang="en-GB" dirty="0"/>
              <a:t>Agenda. Postprocessing</a:t>
            </a:r>
            <a:endParaRPr lang="en-US" dirty="0"/>
          </a:p>
        </p:txBody>
      </p:sp>
      <p:sp>
        <p:nvSpPr>
          <p:cNvPr id="6" name="Chevron 5">
            <a:extLst>
              <a:ext uri="{FF2B5EF4-FFF2-40B4-BE49-F238E27FC236}">
                <a16:creationId xmlns:a16="http://schemas.microsoft.com/office/drawing/2014/main" id="{B2DDB5BB-B607-B74D-9777-4145234E925E}"/>
              </a:ext>
            </a:extLst>
          </p:cNvPr>
          <p:cNvSpPr/>
          <p:nvPr/>
        </p:nvSpPr>
        <p:spPr>
          <a:xfrm rot="5400000">
            <a:off x="5318539" y="1319987"/>
            <a:ext cx="662783" cy="345341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8" name="Chevron 7">
            <a:extLst>
              <a:ext uri="{FF2B5EF4-FFF2-40B4-BE49-F238E27FC236}">
                <a16:creationId xmlns:a16="http://schemas.microsoft.com/office/drawing/2014/main" id="{010425FE-F84B-0B48-96D3-87FC0770A87F}"/>
              </a:ext>
            </a:extLst>
          </p:cNvPr>
          <p:cNvSpPr/>
          <p:nvPr/>
        </p:nvSpPr>
        <p:spPr>
          <a:xfrm rot="5400000">
            <a:off x="5318539" y="2972695"/>
            <a:ext cx="662783" cy="345341"/>
          </a:xfrm>
          <a:prstGeom prst="chevron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9" name="Chevron 8">
            <a:extLst>
              <a:ext uri="{FF2B5EF4-FFF2-40B4-BE49-F238E27FC236}">
                <a16:creationId xmlns:a16="http://schemas.microsoft.com/office/drawing/2014/main" id="{CA44BEFF-621B-5942-A82D-50C401AE99BE}"/>
              </a:ext>
            </a:extLst>
          </p:cNvPr>
          <p:cNvSpPr/>
          <p:nvPr/>
        </p:nvSpPr>
        <p:spPr>
          <a:xfrm rot="5400000">
            <a:off x="5318539" y="3799049"/>
            <a:ext cx="662783" cy="345341"/>
          </a:xfrm>
          <a:prstGeom prst="chevron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0" name="Chevron 9">
            <a:extLst>
              <a:ext uri="{FF2B5EF4-FFF2-40B4-BE49-F238E27FC236}">
                <a16:creationId xmlns:a16="http://schemas.microsoft.com/office/drawing/2014/main" id="{F0A25D8A-1E79-2948-9875-B43B6CE94657}"/>
              </a:ext>
            </a:extLst>
          </p:cNvPr>
          <p:cNvSpPr/>
          <p:nvPr/>
        </p:nvSpPr>
        <p:spPr>
          <a:xfrm rot="5400000">
            <a:off x="5318539" y="4625403"/>
            <a:ext cx="662783" cy="345341"/>
          </a:xfrm>
          <a:prstGeom prst="chevron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1" name="Chevron 10">
            <a:extLst>
              <a:ext uri="{FF2B5EF4-FFF2-40B4-BE49-F238E27FC236}">
                <a16:creationId xmlns:a16="http://schemas.microsoft.com/office/drawing/2014/main" id="{A1F0CC82-82C0-AB4B-9942-724F691BECD8}"/>
              </a:ext>
            </a:extLst>
          </p:cNvPr>
          <p:cNvSpPr/>
          <p:nvPr/>
        </p:nvSpPr>
        <p:spPr>
          <a:xfrm rot="5400000">
            <a:off x="5318539" y="5458343"/>
            <a:ext cx="662783" cy="345341"/>
          </a:xfrm>
          <a:prstGeom prst="chevron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2" name="Chevron 11">
            <a:extLst>
              <a:ext uri="{FF2B5EF4-FFF2-40B4-BE49-F238E27FC236}">
                <a16:creationId xmlns:a16="http://schemas.microsoft.com/office/drawing/2014/main" id="{1CB5E468-0261-6D42-90B3-5E497B9E8AE0}"/>
              </a:ext>
            </a:extLst>
          </p:cNvPr>
          <p:cNvSpPr/>
          <p:nvPr/>
        </p:nvSpPr>
        <p:spPr>
          <a:xfrm rot="5400000">
            <a:off x="5318539" y="6278112"/>
            <a:ext cx="662783" cy="345341"/>
          </a:xfrm>
          <a:prstGeom prst="chevron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3" name="Chevron 12">
            <a:extLst>
              <a:ext uri="{FF2B5EF4-FFF2-40B4-BE49-F238E27FC236}">
                <a16:creationId xmlns:a16="http://schemas.microsoft.com/office/drawing/2014/main" id="{1B4F78FC-1711-3E45-BA6C-3216BD026EE3}"/>
              </a:ext>
            </a:extLst>
          </p:cNvPr>
          <p:cNvSpPr/>
          <p:nvPr/>
        </p:nvSpPr>
        <p:spPr>
          <a:xfrm rot="5400000">
            <a:off x="5318539" y="2114960"/>
            <a:ext cx="662783" cy="345341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5F2DEC-4201-F84C-9A49-B83E46A14942}"/>
              </a:ext>
            </a:extLst>
          </p:cNvPr>
          <p:cNvSpPr txBox="1"/>
          <p:nvPr/>
        </p:nvSpPr>
        <p:spPr>
          <a:xfrm>
            <a:off x="1746925" y="6194594"/>
            <a:ext cx="34406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Diffusion maps/Slingshot 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1440F40-96F6-8F4E-B7C7-C347A8981C31}"/>
              </a:ext>
            </a:extLst>
          </p:cNvPr>
          <p:cNvSpPr txBox="1"/>
          <p:nvPr/>
        </p:nvSpPr>
        <p:spPr>
          <a:xfrm>
            <a:off x="798795" y="5411962"/>
            <a:ext cx="42305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GREAT, PANTHER, </a:t>
            </a:r>
            <a:r>
              <a:rPr lang="en-GB" sz="2400" dirty="0" err="1"/>
              <a:t>GOrilla</a:t>
            </a:r>
            <a:r>
              <a:rPr lang="en-GB" sz="2400" dirty="0"/>
              <a:t>, DAVID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A93B47F-CB96-2948-8559-FA850220F455}"/>
              </a:ext>
            </a:extLst>
          </p:cNvPr>
          <p:cNvSpPr txBox="1"/>
          <p:nvPr/>
        </p:nvSpPr>
        <p:spPr>
          <a:xfrm>
            <a:off x="2448156" y="2801088"/>
            <a:ext cx="24491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R language-Seurat</a:t>
            </a:r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8D36DE42-4BFD-7E4C-B168-2702D5A73018}"/>
              </a:ext>
            </a:extLst>
          </p:cNvPr>
          <p:cNvSpPr/>
          <p:nvPr/>
        </p:nvSpPr>
        <p:spPr>
          <a:xfrm>
            <a:off x="4987634" y="1011076"/>
            <a:ext cx="309064" cy="4118389"/>
          </a:xfrm>
          <a:prstGeom prst="leftBrac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8676D2A-0C4E-3347-B0CE-E2BE428F8555}"/>
              </a:ext>
            </a:extLst>
          </p:cNvPr>
          <p:cNvCxnSpPr>
            <a:cxnSpLocks/>
          </p:cNvCxnSpPr>
          <p:nvPr/>
        </p:nvCxnSpPr>
        <p:spPr>
          <a:xfrm>
            <a:off x="5044786" y="5651491"/>
            <a:ext cx="390153" cy="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B640D8C-FA80-9646-88A2-BBE3575B9564}"/>
              </a:ext>
            </a:extLst>
          </p:cNvPr>
          <p:cNvCxnSpPr>
            <a:cxnSpLocks/>
          </p:cNvCxnSpPr>
          <p:nvPr/>
        </p:nvCxnSpPr>
        <p:spPr>
          <a:xfrm>
            <a:off x="5010717" y="6450782"/>
            <a:ext cx="390153" cy="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7C12DA86-9107-D34F-A410-DE053D85DD02}"/>
              </a:ext>
            </a:extLst>
          </p:cNvPr>
          <p:cNvSpPr/>
          <p:nvPr/>
        </p:nvSpPr>
        <p:spPr>
          <a:xfrm>
            <a:off x="6041265" y="1175157"/>
            <a:ext cx="2228850" cy="635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Quality control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22ADFC13-C889-FB4F-89D0-D68320028ADD}"/>
              </a:ext>
            </a:extLst>
          </p:cNvPr>
          <p:cNvSpPr/>
          <p:nvPr/>
        </p:nvSpPr>
        <p:spPr>
          <a:xfrm>
            <a:off x="6041265" y="1970130"/>
            <a:ext cx="5618634" cy="635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Dimensionality reduction and Visualization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66DB7021-0DCE-464C-97FF-EFA02442E0E1}"/>
              </a:ext>
            </a:extLst>
          </p:cNvPr>
          <p:cNvSpPr/>
          <p:nvPr/>
        </p:nvSpPr>
        <p:spPr>
          <a:xfrm>
            <a:off x="6041265" y="2827865"/>
            <a:ext cx="1560984" cy="635000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Clustering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9E2AAEBE-7E7B-B444-8820-CD5A5EB09651}"/>
              </a:ext>
            </a:extLst>
          </p:cNvPr>
          <p:cNvSpPr/>
          <p:nvPr/>
        </p:nvSpPr>
        <p:spPr>
          <a:xfrm>
            <a:off x="6041265" y="3654219"/>
            <a:ext cx="2361084" cy="635000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Batch correction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1F044CD6-8DE9-114B-B58A-1A7BB96593B8}"/>
              </a:ext>
            </a:extLst>
          </p:cNvPr>
          <p:cNvSpPr/>
          <p:nvPr/>
        </p:nvSpPr>
        <p:spPr>
          <a:xfrm>
            <a:off x="6041265" y="4480573"/>
            <a:ext cx="1946746" cy="635000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DEG analysis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0A77A0C8-A2B2-1C46-BF6F-8BCB285295E9}"/>
              </a:ext>
            </a:extLst>
          </p:cNvPr>
          <p:cNvSpPr/>
          <p:nvPr/>
        </p:nvSpPr>
        <p:spPr>
          <a:xfrm>
            <a:off x="6041265" y="5313513"/>
            <a:ext cx="4375621" cy="635000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GO-term and pathway analysis 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9D81EF5B-9235-5A4C-90C9-1926D23AEEA5}"/>
              </a:ext>
            </a:extLst>
          </p:cNvPr>
          <p:cNvSpPr/>
          <p:nvPr/>
        </p:nvSpPr>
        <p:spPr>
          <a:xfrm>
            <a:off x="6041265" y="6133282"/>
            <a:ext cx="1946746" cy="635000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 err="1"/>
              <a:t>Pseudotime</a:t>
            </a:r>
            <a:endParaRPr lang="en-GB" sz="24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9175F-B7C5-6D43-8013-9215DA6F1C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54C1E-5728-5D46-8830-058161E362C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661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4" grpId="0"/>
      <p:bldP spid="14" grpId="0"/>
      <p:bldP spid="15" grpId="0"/>
      <p:bldP spid="5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41CCA9-0AB3-104D-8F47-70540424A1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501" r="39926"/>
          <a:stretch/>
        </p:blipFill>
        <p:spPr bwMode="auto">
          <a:xfrm>
            <a:off x="179232" y="1882510"/>
            <a:ext cx="2470382" cy="15256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E1849A8-845E-124D-AD53-F838741797D8}"/>
              </a:ext>
            </a:extLst>
          </p:cNvPr>
          <p:cNvSpPr txBox="1"/>
          <p:nvPr/>
        </p:nvSpPr>
        <p:spPr>
          <a:xfrm>
            <a:off x="642000" y="1386569"/>
            <a:ext cx="15448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SC experiment</a:t>
            </a: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E43A9B09-67D1-4648-9F59-E13BFD03FA7E}"/>
              </a:ext>
            </a:extLst>
          </p:cNvPr>
          <p:cNvSpPr/>
          <p:nvPr/>
        </p:nvSpPr>
        <p:spPr>
          <a:xfrm>
            <a:off x="2649614" y="2209927"/>
            <a:ext cx="653143" cy="274320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B7D4A23-0F68-714A-BC0B-C1932198D5D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27" t="5700" r="59073"/>
          <a:stretch/>
        </p:blipFill>
        <p:spPr>
          <a:xfrm>
            <a:off x="3353814" y="1443944"/>
            <a:ext cx="1334300" cy="16811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52AAB6A-6A3D-D34B-B58A-915C9C59A2C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9358" t="5700" r="9435"/>
          <a:stretch/>
        </p:blipFill>
        <p:spPr>
          <a:xfrm>
            <a:off x="4615543" y="1443944"/>
            <a:ext cx="1364335" cy="168119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2473551-D0E6-F74C-AC76-6E5BFA052694}"/>
              </a:ext>
            </a:extLst>
          </p:cNvPr>
          <p:cNvSpPr txBox="1"/>
          <p:nvPr/>
        </p:nvSpPr>
        <p:spPr>
          <a:xfrm>
            <a:off x="4485349" y="922112"/>
            <a:ext cx="463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QC</a:t>
            </a: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155B3713-60F8-0342-9F08-E0352DACF20A}"/>
              </a:ext>
            </a:extLst>
          </p:cNvPr>
          <p:cNvSpPr/>
          <p:nvPr/>
        </p:nvSpPr>
        <p:spPr>
          <a:xfrm>
            <a:off x="5979876" y="2192637"/>
            <a:ext cx="653143" cy="274320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45E6C42-27F2-EC48-9B70-C2FB6B1EAAA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6548"/>
          <a:stretch/>
        </p:blipFill>
        <p:spPr>
          <a:xfrm>
            <a:off x="8832622" y="4766169"/>
            <a:ext cx="1938652" cy="193175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7391010-A89A-2A4B-9CC6-CEE8A8BB7C06}"/>
              </a:ext>
            </a:extLst>
          </p:cNvPr>
          <p:cNvSpPr txBox="1"/>
          <p:nvPr/>
        </p:nvSpPr>
        <p:spPr>
          <a:xfrm>
            <a:off x="8528906" y="4076296"/>
            <a:ext cx="25460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Dimensionality reduction</a:t>
            </a:r>
          </a:p>
          <a:p>
            <a:pPr algn="ctr"/>
            <a:r>
              <a:rPr lang="en-GB" dirty="0"/>
              <a:t>Visualization</a:t>
            </a:r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2004E1ED-3528-B443-B7D5-2E5D04DA6AEC}"/>
              </a:ext>
            </a:extLst>
          </p:cNvPr>
          <p:cNvSpPr/>
          <p:nvPr/>
        </p:nvSpPr>
        <p:spPr>
          <a:xfrm rot="5400000">
            <a:off x="9475375" y="3568588"/>
            <a:ext cx="653143" cy="274320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07633F2-0272-0C48-ADFF-D784B3C60D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74025" y="1258881"/>
            <a:ext cx="4255027" cy="212751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8940B4A-24E4-4D4C-B369-9FBF72DAEEA5}"/>
              </a:ext>
            </a:extLst>
          </p:cNvPr>
          <p:cNvSpPr txBox="1"/>
          <p:nvPr/>
        </p:nvSpPr>
        <p:spPr>
          <a:xfrm>
            <a:off x="8075450" y="766787"/>
            <a:ext cx="1726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Batch correction</a:t>
            </a:r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3854EC95-62A4-CF4F-AC92-DCC31206927C}"/>
              </a:ext>
            </a:extLst>
          </p:cNvPr>
          <p:cNvSpPr/>
          <p:nvPr/>
        </p:nvSpPr>
        <p:spPr>
          <a:xfrm rot="10800000">
            <a:off x="7979632" y="4916918"/>
            <a:ext cx="653143" cy="274320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94C09C8-023C-EB42-84B3-6C239141556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6236"/>
          <a:stretch/>
        </p:blipFill>
        <p:spPr>
          <a:xfrm>
            <a:off x="5678753" y="3872666"/>
            <a:ext cx="2125574" cy="209844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0B8A4E5-10DB-8249-87C9-2B048BE12792}"/>
              </a:ext>
            </a:extLst>
          </p:cNvPr>
          <p:cNvSpPr txBox="1"/>
          <p:nvPr/>
        </p:nvSpPr>
        <p:spPr>
          <a:xfrm>
            <a:off x="6220537" y="3573687"/>
            <a:ext cx="1123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Clustering</a:t>
            </a:r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0CD26DDF-B6A4-164F-A4B4-F0ABE690E17C}"/>
              </a:ext>
            </a:extLst>
          </p:cNvPr>
          <p:cNvSpPr/>
          <p:nvPr/>
        </p:nvSpPr>
        <p:spPr>
          <a:xfrm rot="10800000">
            <a:off x="4971138" y="4430386"/>
            <a:ext cx="653143" cy="274320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701D74A-ADF0-3347-BC5A-007FFE979278}"/>
              </a:ext>
            </a:extLst>
          </p:cNvPr>
          <p:cNvSpPr txBox="1"/>
          <p:nvPr/>
        </p:nvSpPr>
        <p:spPr>
          <a:xfrm>
            <a:off x="3914002" y="3384998"/>
            <a:ext cx="439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DE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A49D3B91-C7E8-D94D-90FA-F34F8EA16CA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17244" y="3713438"/>
            <a:ext cx="1433061" cy="1475987"/>
          </a:xfrm>
          <a:prstGeom prst="rect">
            <a:avLst/>
          </a:prstGeom>
        </p:spPr>
      </p:pic>
      <p:sp>
        <p:nvSpPr>
          <p:cNvPr id="24" name="Right Arrow 23">
            <a:extLst>
              <a:ext uri="{FF2B5EF4-FFF2-40B4-BE49-F238E27FC236}">
                <a16:creationId xmlns:a16="http://schemas.microsoft.com/office/drawing/2014/main" id="{169A3C69-5279-F940-99CF-7BA0B80F3AE3}"/>
              </a:ext>
            </a:extLst>
          </p:cNvPr>
          <p:cNvSpPr/>
          <p:nvPr/>
        </p:nvSpPr>
        <p:spPr>
          <a:xfrm rot="10800000">
            <a:off x="4983658" y="6381406"/>
            <a:ext cx="3749040" cy="274320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87F1DE00-BE39-084C-95CB-168C01783BD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18331" y="5715696"/>
            <a:ext cx="1498812" cy="1075467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47A645C5-6068-024A-999B-7DD176C53643}"/>
              </a:ext>
            </a:extLst>
          </p:cNvPr>
          <p:cNvSpPr txBox="1"/>
          <p:nvPr/>
        </p:nvSpPr>
        <p:spPr>
          <a:xfrm>
            <a:off x="3370978" y="5357391"/>
            <a:ext cx="1299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Pseudotime</a:t>
            </a:r>
            <a:endParaRPr lang="en-GB" dirty="0"/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CF7C8FFA-FE4D-A149-A312-6665552AC00C}"/>
              </a:ext>
            </a:extLst>
          </p:cNvPr>
          <p:cNvSpPr/>
          <p:nvPr/>
        </p:nvSpPr>
        <p:spPr>
          <a:xfrm rot="10800000">
            <a:off x="2585757" y="4642598"/>
            <a:ext cx="653143" cy="274320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BED772BD-891E-874D-8C3F-75C8F0431911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48424" r="-1537"/>
          <a:stretch/>
        </p:blipFill>
        <p:spPr>
          <a:xfrm>
            <a:off x="613871" y="4076296"/>
            <a:ext cx="1860774" cy="2149194"/>
          </a:xfrm>
          <a:prstGeom prst="rect">
            <a:avLst/>
          </a:prstGeom>
          <a:ln>
            <a:noFill/>
          </a:ln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5168E7AA-DF4A-A14C-8EDB-90BC6A7ECE43}"/>
              </a:ext>
            </a:extLst>
          </p:cNvPr>
          <p:cNvSpPr txBox="1"/>
          <p:nvPr/>
        </p:nvSpPr>
        <p:spPr>
          <a:xfrm>
            <a:off x="518689" y="3663222"/>
            <a:ext cx="20511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Enrichment analysis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BB2C07-0DB8-DE49-82F0-C656F6F2C0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54C1E-5728-5D46-8830-058161E362CF}" type="slidenum">
              <a:rPr lang="en-US" smtClean="0"/>
              <a:t>3</a:t>
            </a:fld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83F7B464-F0DD-9C41-AD62-8611769A18FB}"/>
              </a:ext>
            </a:extLst>
          </p:cNvPr>
          <p:cNvSpPr/>
          <p:nvPr/>
        </p:nvSpPr>
        <p:spPr>
          <a:xfrm>
            <a:off x="518689" y="296883"/>
            <a:ext cx="2835125" cy="839236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Workflow</a:t>
            </a:r>
            <a:endParaRPr lang="en-GB" sz="4400" dirty="0"/>
          </a:p>
        </p:txBody>
      </p:sp>
    </p:spTree>
    <p:extLst>
      <p:ext uri="{BB962C8B-B14F-4D97-AF65-F5344CB8AC3E}">
        <p14:creationId xmlns:p14="http://schemas.microsoft.com/office/powerpoint/2010/main" val="1596097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/>
      <p:bldP spid="10" grpId="0" animBg="1"/>
      <p:bldP spid="12" grpId="0"/>
      <p:bldP spid="13" grpId="0" animBg="1"/>
      <p:bldP spid="16" grpId="0"/>
      <p:bldP spid="17" grpId="0" animBg="1"/>
      <p:bldP spid="19" grpId="0"/>
      <p:bldP spid="20" grpId="0" animBg="1"/>
      <p:bldP spid="22" grpId="0"/>
      <p:bldP spid="24" grpId="0" animBg="1"/>
      <p:bldP spid="26" grpId="0"/>
      <p:bldP spid="27" grpId="0" animBg="1"/>
      <p:bldP spid="2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071B4F-6A09-664C-BF68-DC2A56BAEA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Computationally order cells along trajectories, allowing the unbiased study of cellular dynamic processes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Very useful in differentiation processes or time-series analysis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It is a relatively new concept applied to single cell:</a:t>
            </a:r>
          </a:p>
          <a:p>
            <a:pPr lvl="1"/>
            <a:r>
              <a:rPr lang="en-US" dirty="0"/>
              <a:t>Many different tools and methods are developed and applied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9BD919-9D0F-C040-8294-76E01452C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54C1E-5728-5D46-8830-058161E362CF}" type="slidenum">
              <a:rPr lang="en-US" smtClean="0"/>
              <a:t>4</a:t>
            </a:fld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E84A35E-29C3-4C4F-B541-0DCEA3FC346B}"/>
              </a:ext>
            </a:extLst>
          </p:cNvPr>
          <p:cNvSpPr/>
          <p:nvPr/>
        </p:nvSpPr>
        <p:spPr>
          <a:xfrm>
            <a:off x="838199" y="546265"/>
            <a:ext cx="7652658" cy="769772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b="1" dirty="0" err="1"/>
              <a:t>Pseudotime</a:t>
            </a:r>
            <a:r>
              <a:rPr lang="en-GB" sz="4400" b="1" dirty="0"/>
              <a:t> or Cell Trajectories</a:t>
            </a:r>
          </a:p>
        </p:txBody>
      </p:sp>
    </p:spTree>
    <p:extLst>
      <p:ext uri="{BB962C8B-B14F-4D97-AF65-F5344CB8AC3E}">
        <p14:creationId xmlns:p14="http://schemas.microsoft.com/office/powerpoint/2010/main" val="3091286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Group 92">
            <a:extLst>
              <a:ext uri="{FF2B5EF4-FFF2-40B4-BE49-F238E27FC236}">
                <a16:creationId xmlns:a16="http://schemas.microsoft.com/office/drawing/2014/main" id="{58B20378-0DB3-9643-9E29-AF7C5BAE31FB}"/>
              </a:ext>
            </a:extLst>
          </p:cNvPr>
          <p:cNvGrpSpPr/>
          <p:nvPr/>
        </p:nvGrpSpPr>
        <p:grpSpPr>
          <a:xfrm>
            <a:off x="2472484" y="3200634"/>
            <a:ext cx="914400" cy="1290643"/>
            <a:chOff x="1300163" y="3686171"/>
            <a:chExt cx="914400" cy="1290643"/>
          </a:xfrm>
        </p:grpSpPr>
        <p:sp>
          <p:nvSpPr>
            <p:cNvPr id="7" name="Donut 6">
              <a:extLst>
                <a:ext uri="{FF2B5EF4-FFF2-40B4-BE49-F238E27FC236}">
                  <a16:creationId xmlns:a16="http://schemas.microsoft.com/office/drawing/2014/main" id="{7FD2FB01-B82E-C34B-A6EE-49A366B08F66}"/>
                </a:ext>
              </a:extLst>
            </p:cNvPr>
            <p:cNvSpPr/>
            <p:nvPr/>
          </p:nvSpPr>
          <p:spPr>
            <a:xfrm>
              <a:off x="1300163" y="4062414"/>
              <a:ext cx="914400" cy="914400"/>
            </a:xfrm>
            <a:prstGeom prst="donut">
              <a:avLst>
                <a:gd name="adj" fmla="val 4093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E0C483EE-138D-5843-969C-580A8DA09449}"/>
                </a:ext>
              </a:extLst>
            </p:cNvPr>
            <p:cNvSpPr/>
            <p:nvPr/>
          </p:nvSpPr>
          <p:spPr>
            <a:xfrm>
              <a:off x="1452554" y="4437694"/>
              <a:ext cx="91440" cy="914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A8A086DB-EE92-AE4C-8EED-81D61E80C5C0}"/>
                </a:ext>
              </a:extLst>
            </p:cNvPr>
            <p:cNvSpPr/>
            <p:nvPr/>
          </p:nvSpPr>
          <p:spPr>
            <a:xfrm>
              <a:off x="1650665" y="4468174"/>
              <a:ext cx="91440" cy="914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ECABF1DF-F531-8142-9847-5D5ADDB71C58}"/>
                </a:ext>
              </a:extLst>
            </p:cNvPr>
            <p:cNvSpPr/>
            <p:nvPr/>
          </p:nvSpPr>
          <p:spPr>
            <a:xfrm>
              <a:off x="1509709" y="4657715"/>
              <a:ext cx="91440" cy="914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7B13EAF0-AA16-DE41-9A5B-B9E04BC59ED2}"/>
                </a:ext>
              </a:extLst>
            </p:cNvPr>
            <p:cNvSpPr/>
            <p:nvPr/>
          </p:nvSpPr>
          <p:spPr>
            <a:xfrm>
              <a:off x="1954043" y="4455785"/>
              <a:ext cx="91440" cy="914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48D211A-8186-7A4C-8C37-B3951BD75A09}"/>
                </a:ext>
              </a:extLst>
            </p:cNvPr>
            <p:cNvSpPr/>
            <p:nvPr/>
          </p:nvSpPr>
          <p:spPr>
            <a:xfrm>
              <a:off x="1665923" y="4299585"/>
              <a:ext cx="91440" cy="914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E875766-6EBB-A044-BF92-CB8C8FF3D8FF}"/>
                </a:ext>
              </a:extLst>
            </p:cNvPr>
            <p:cNvSpPr/>
            <p:nvPr/>
          </p:nvSpPr>
          <p:spPr>
            <a:xfrm>
              <a:off x="1871180" y="4278620"/>
              <a:ext cx="91440" cy="914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7E236B0-A556-7E47-9152-47CFD0E0BD66}"/>
                </a:ext>
              </a:extLst>
            </p:cNvPr>
            <p:cNvSpPr/>
            <p:nvPr/>
          </p:nvSpPr>
          <p:spPr>
            <a:xfrm>
              <a:off x="1841174" y="4544367"/>
              <a:ext cx="91440" cy="914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F64BDE64-759C-C549-A507-0C65F3D7F281}"/>
                </a:ext>
              </a:extLst>
            </p:cNvPr>
            <p:cNvSpPr/>
            <p:nvPr/>
          </p:nvSpPr>
          <p:spPr>
            <a:xfrm>
              <a:off x="1696385" y="4744386"/>
              <a:ext cx="91440" cy="914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596F36E-824B-BF45-B41E-2B479439EDED}"/>
                </a:ext>
              </a:extLst>
            </p:cNvPr>
            <p:cNvSpPr/>
            <p:nvPr/>
          </p:nvSpPr>
          <p:spPr>
            <a:xfrm>
              <a:off x="1665923" y="4590087"/>
              <a:ext cx="91440" cy="914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B2969956-2EDA-8F44-9CE6-BAB962642D33}"/>
                </a:ext>
              </a:extLst>
            </p:cNvPr>
            <p:cNvSpPr/>
            <p:nvPr/>
          </p:nvSpPr>
          <p:spPr>
            <a:xfrm>
              <a:off x="1861172" y="4701517"/>
              <a:ext cx="91440" cy="914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17E34188-C60F-D448-93A4-E121D8397CDD}"/>
                </a:ext>
              </a:extLst>
            </p:cNvPr>
            <p:cNvSpPr/>
            <p:nvPr/>
          </p:nvSpPr>
          <p:spPr>
            <a:xfrm>
              <a:off x="1509709" y="4239574"/>
              <a:ext cx="91440" cy="914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C1175DA-EFC1-CC41-BFEC-F0173F8FEACF}"/>
                </a:ext>
              </a:extLst>
            </p:cNvPr>
            <p:cNvSpPr txBox="1"/>
            <p:nvPr/>
          </p:nvSpPr>
          <p:spPr>
            <a:xfrm>
              <a:off x="1403484" y="3686171"/>
              <a:ext cx="7077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Day 0</a:t>
              </a: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4DC528CA-EC9C-2B49-8925-46B99B9CED93}"/>
              </a:ext>
            </a:extLst>
          </p:cNvPr>
          <p:cNvGrpSpPr/>
          <p:nvPr/>
        </p:nvGrpSpPr>
        <p:grpSpPr>
          <a:xfrm>
            <a:off x="1948704" y="1457559"/>
            <a:ext cx="1211807" cy="889391"/>
            <a:chOff x="1105739" y="1457559"/>
            <a:chExt cx="1211807" cy="889391"/>
          </a:xfrm>
        </p:grpSpPr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296AFD5C-BADF-A646-950C-F87ECEAE8A8C}"/>
                </a:ext>
              </a:extLst>
            </p:cNvPr>
            <p:cNvSpPr/>
            <p:nvPr/>
          </p:nvSpPr>
          <p:spPr>
            <a:xfrm>
              <a:off x="1483042" y="1889750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728D28E8-3456-E442-8EE2-2F96115D33E0}"/>
                </a:ext>
              </a:extLst>
            </p:cNvPr>
            <p:cNvSpPr txBox="1"/>
            <p:nvPr/>
          </p:nvSpPr>
          <p:spPr>
            <a:xfrm>
              <a:off x="1105739" y="1457559"/>
              <a:ext cx="12118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Cell state 0</a:t>
              </a:r>
            </a:p>
          </p:txBody>
        </p:sp>
      </p:grpSp>
      <p:sp>
        <p:nvSpPr>
          <p:cNvPr id="48" name="Right Arrow 47">
            <a:extLst>
              <a:ext uri="{FF2B5EF4-FFF2-40B4-BE49-F238E27FC236}">
                <a16:creationId xmlns:a16="http://schemas.microsoft.com/office/drawing/2014/main" id="{7BC04AE2-5054-E044-A31D-5486B1408DAC}"/>
              </a:ext>
            </a:extLst>
          </p:cNvPr>
          <p:cNvSpPr/>
          <p:nvPr/>
        </p:nvSpPr>
        <p:spPr>
          <a:xfrm>
            <a:off x="2341239" y="2386124"/>
            <a:ext cx="7217101" cy="28752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24A1605-A0E3-F04B-AFD3-32E28471AC89}"/>
              </a:ext>
            </a:extLst>
          </p:cNvPr>
          <p:cNvSpPr txBox="1"/>
          <p:nvPr/>
        </p:nvSpPr>
        <p:spPr>
          <a:xfrm>
            <a:off x="9715502" y="2345221"/>
            <a:ext cx="1552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Differentiation</a:t>
            </a: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BE8E15AB-DD12-1443-9074-C31189DD7DA5}"/>
              </a:ext>
            </a:extLst>
          </p:cNvPr>
          <p:cNvGrpSpPr/>
          <p:nvPr/>
        </p:nvGrpSpPr>
        <p:grpSpPr>
          <a:xfrm>
            <a:off x="3535359" y="1453394"/>
            <a:ext cx="1211807" cy="889391"/>
            <a:chOff x="2536859" y="1453394"/>
            <a:chExt cx="1211807" cy="889391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7A89DCAB-0E7A-F145-A8F7-253FB699F54E}"/>
                </a:ext>
              </a:extLst>
            </p:cNvPr>
            <p:cNvSpPr/>
            <p:nvPr/>
          </p:nvSpPr>
          <p:spPr>
            <a:xfrm>
              <a:off x="2914162" y="1885585"/>
              <a:ext cx="457200" cy="45720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C261D7AB-8D46-D54D-AB66-8E558734011F}"/>
                </a:ext>
              </a:extLst>
            </p:cNvPr>
            <p:cNvSpPr txBox="1"/>
            <p:nvPr/>
          </p:nvSpPr>
          <p:spPr>
            <a:xfrm>
              <a:off x="2536859" y="1453394"/>
              <a:ext cx="12118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Cell state 1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3C2C03BD-8069-8D44-867C-1EA5F34BE2EA}"/>
              </a:ext>
            </a:extLst>
          </p:cNvPr>
          <p:cNvGrpSpPr/>
          <p:nvPr/>
        </p:nvGrpSpPr>
        <p:grpSpPr>
          <a:xfrm>
            <a:off x="5122014" y="1462075"/>
            <a:ext cx="1211807" cy="889391"/>
            <a:chOff x="3901746" y="1462075"/>
            <a:chExt cx="1211807" cy="889391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ED48004C-FFF4-4B43-BA3C-4D2E3B1D7DEE}"/>
                </a:ext>
              </a:extLst>
            </p:cNvPr>
            <p:cNvSpPr/>
            <p:nvPr/>
          </p:nvSpPr>
          <p:spPr>
            <a:xfrm>
              <a:off x="4279049" y="1894266"/>
              <a:ext cx="457200" cy="4572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D242534-B248-ED46-B79D-4AFB599A1CA1}"/>
                </a:ext>
              </a:extLst>
            </p:cNvPr>
            <p:cNvSpPr txBox="1"/>
            <p:nvPr/>
          </p:nvSpPr>
          <p:spPr>
            <a:xfrm>
              <a:off x="3901746" y="1462075"/>
              <a:ext cx="12118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Cell state 2</a:t>
              </a: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FF913F5D-3AD6-F641-9FF0-911324CE0A28}"/>
              </a:ext>
            </a:extLst>
          </p:cNvPr>
          <p:cNvGrpSpPr/>
          <p:nvPr/>
        </p:nvGrpSpPr>
        <p:grpSpPr>
          <a:xfrm>
            <a:off x="6708669" y="1462075"/>
            <a:ext cx="1211807" cy="889391"/>
            <a:chOff x="5182625" y="1462075"/>
            <a:chExt cx="1211807" cy="889391"/>
          </a:xfrm>
        </p:grpSpPr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12CEB0C7-86E0-334E-BD6A-737E7F050C2F}"/>
                </a:ext>
              </a:extLst>
            </p:cNvPr>
            <p:cNvSpPr/>
            <p:nvPr/>
          </p:nvSpPr>
          <p:spPr>
            <a:xfrm>
              <a:off x="5559928" y="1894266"/>
              <a:ext cx="457200" cy="4572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B3526753-BF4F-4C41-A1C6-40B6379B5F07}"/>
                </a:ext>
              </a:extLst>
            </p:cNvPr>
            <p:cNvSpPr txBox="1"/>
            <p:nvPr/>
          </p:nvSpPr>
          <p:spPr>
            <a:xfrm>
              <a:off x="5182625" y="1462075"/>
              <a:ext cx="1211807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GB" dirty="0"/>
                <a:t>Cell state 3</a:t>
              </a: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BD950962-B0CA-FF4C-BDC8-ED0C0851CAD6}"/>
              </a:ext>
            </a:extLst>
          </p:cNvPr>
          <p:cNvGrpSpPr/>
          <p:nvPr/>
        </p:nvGrpSpPr>
        <p:grpSpPr>
          <a:xfrm>
            <a:off x="8295325" y="1475997"/>
            <a:ext cx="1211807" cy="889391"/>
            <a:chOff x="6463504" y="1462075"/>
            <a:chExt cx="1211807" cy="889391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36816C5E-ABF0-7642-8CF3-327CF4695A09}"/>
                </a:ext>
              </a:extLst>
            </p:cNvPr>
            <p:cNvSpPr/>
            <p:nvPr/>
          </p:nvSpPr>
          <p:spPr>
            <a:xfrm>
              <a:off x="6840807" y="1894266"/>
              <a:ext cx="457200" cy="4572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684A1A47-5A7F-5F4E-A5B6-53692B3A3105}"/>
                </a:ext>
              </a:extLst>
            </p:cNvPr>
            <p:cNvSpPr txBox="1"/>
            <p:nvPr/>
          </p:nvSpPr>
          <p:spPr>
            <a:xfrm>
              <a:off x="6463504" y="1462075"/>
              <a:ext cx="1211807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GB" dirty="0"/>
                <a:t>Cell state 4</a:t>
              </a:r>
            </a:p>
          </p:txBody>
        </p: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9DB3A593-05E3-D543-A5FC-3D243B88821E}"/>
              </a:ext>
            </a:extLst>
          </p:cNvPr>
          <p:cNvGrpSpPr/>
          <p:nvPr/>
        </p:nvGrpSpPr>
        <p:grpSpPr>
          <a:xfrm>
            <a:off x="3965370" y="3200634"/>
            <a:ext cx="914400" cy="1290643"/>
            <a:chOff x="1300163" y="3686171"/>
            <a:chExt cx="914400" cy="1290643"/>
          </a:xfrm>
        </p:grpSpPr>
        <p:sp>
          <p:nvSpPr>
            <p:cNvPr id="96" name="Donut 95">
              <a:extLst>
                <a:ext uri="{FF2B5EF4-FFF2-40B4-BE49-F238E27FC236}">
                  <a16:creationId xmlns:a16="http://schemas.microsoft.com/office/drawing/2014/main" id="{E1A3A6F3-0633-924C-AAF4-0CD1E31A61C1}"/>
                </a:ext>
              </a:extLst>
            </p:cNvPr>
            <p:cNvSpPr/>
            <p:nvPr/>
          </p:nvSpPr>
          <p:spPr>
            <a:xfrm>
              <a:off x="1300163" y="4062414"/>
              <a:ext cx="914400" cy="914400"/>
            </a:xfrm>
            <a:prstGeom prst="donut">
              <a:avLst>
                <a:gd name="adj" fmla="val 4093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94192AB9-27CC-2544-A8AC-50E1DB1B1712}"/>
                </a:ext>
              </a:extLst>
            </p:cNvPr>
            <p:cNvSpPr/>
            <p:nvPr/>
          </p:nvSpPr>
          <p:spPr>
            <a:xfrm>
              <a:off x="1452554" y="4437694"/>
              <a:ext cx="91440" cy="914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7A809B0B-5813-9449-BDA1-DC4F6330E8D6}"/>
                </a:ext>
              </a:extLst>
            </p:cNvPr>
            <p:cNvSpPr/>
            <p:nvPr/>
          </p:nvSpPr>
          <p:spPr>
            <a:xfrm>
              <a:off x="1650665" y="4468174"/>
              <a:ext cx="91440" cy="9144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AEDCEB2A-C3C6-064C-989B-BB9C9AA9A3DC}"/>
                </a:ext>
              </a:extLst>
            </p:cNvPr>
            <p:cNvSpPr/>
            <p:nvPr/>
          </p:nvSpPr>
          <p:spPr>
            <a:xfrm>
              <a:off x="1509709" y="4657715"/>
              <a:ext cx="91440" cy="9144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D42F1144-94E9-6C41-8C4B-DE5F4EF72631}"/>
                </a:ext>
              </a:extLst>
            </p:cNvPr>
            <p:cNvSpPr/>
            <p:nvPr/>
          </p:nvSpPr>
          <p:spPr>
            <a:xfrm>
              <a:off x="1954043" y="4455785"/>
              <a:ext cx="91440" cy="914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D831A395-427A-D543-8828-A3F76C78C32D}"/>
                </a:ext>
              </a:extLst>
            </p:cNvPr>
            <p:cNvSpPr/>
            <p:nvPr/>
          </p:nvSpPr>
          <p:spPr>
            <a:xfrm>
              <a:off x="1665923" y="4299585"/>
              <a:ext cx="91440" cy="9144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0C5EA17A-FDC7-8144-A9E9-6E85C6C6C996}"/>
                </a:ext>
              </a:extLst>
            </p:cNvPr>
            <p:cNvSpPr/>
            <p:nvPr/>
          </p:nvSpPr>
          <p:spPr>
            <a:xfrm>
              <a:off x="1871180" y="4278620"/>
              <a:ext cx="91440" cy="9144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ACC05D3A-1803-0645-87E2-BEB770DFC13E}"/>
                </a:ext>
              </a:extLst>
            </p:cNvPr>
            <p:cNvSpPr/>
            <p:nvPr/>
          </p:nvSpPr>
          <p:spPr>
            <a:xfrm>
              <a:off x="1841174" y="4544367"/>
              <a:ext cx="91440" cy="91440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114642BA-3C60-B14B-BA67-58C8B0FB1A49}"/>
                </a:ext>
              </a:extLst>
            </p:cNvPr>
            <p:cNvSpPr/>
            <p:nvPr/>
          </p:nvSpPr>
          <p:spPr>
            <a:xfrm>
              <a:off x="1696385" y="4744386"/>
              <a:ext cx="91440" cy="9144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D95519BD-E308-B541-8C0E-334DC67C1E6B}"/>
                </a:ext>
              </a:extLst>
            </p:cNvPr>
            <p:cNvSpPr/>
            <p:nvPr/>
          </p:nvSpPr>
          <p:spPr>
            <a:xfrm>
              <a:off x="1665923" y="4590087"/>
              <a:ext cx="91440" cy="9144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D2201F65-2194-8D42-BC15-90F2B9FF1E13}"/>
                </a:ext>
              </a:extLst>
            </p:cNvPr>
            <p:cNvSpPr/>
            <p:nvPr/>
          </p:nvSpPr>
          <p:spPr>
            <a:xfrm>
              <a:off x="1861172" y="4701517"/>
              <a:ext cx="91440" cy="914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CA1DD4B2-E52A-2846-99BA-6DCB5170CEE1}"/>
                </a:ext>
              </a:extLst>
            </p:cNvPr>
            <p:cNvSpPr/>
            <p:nvPr/>
          </p:nvSpPr>
          <p:spPr>
            <a:xfrm>
              <a:off x="1509709" y="4239574"/>
              <a:ext cx="91440" cy="914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4BEFB23A-9211-A747-A5BB-A3C13AE42246}"/>
                </a:ext>
              </a:extLst>
            </p:cNvPr>
            <p:cNvSpPr txBox="1"/>
            <p:nvPr/>
          </p:nvSpPr>
          <p:spPr>
            <a:xfrm>
              <a:off x="1403484" y="3686171"/>
              <a:ext cx="7077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Day 1</a:t>
              </a:r>
            </a:p>
          </p:txBody>
        </p: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8AE33EC3-CF4A-7D4C-9845-F54D8366C106}"/>
              </a:ext>
            </a:extLst>
          </p:cNvPr>
          <p:cNvGrpSpPr/>
          <p:nvPr/>
        </p:nvGrpSpPr>
        <p:grpSpPr>
          <a:xfrm>
            <a:off x="5458256" y="3200634"/>
            <a:ext cx="914400" cy="1290643"/>
            <a:chOff x="1300163" y="3686171"/>
            <a:chExt cx="914400" cy="1290643"/>
          </a:xfrm>
        </p:grpSpPr>
        <p:sp>
          <p:nvSpPr>
            <p:cNvPr id="110" name="Donut 109">
              <a:extLst>
                <a:ext uri="{FF2B5EF4-FFF2-40B4-BE49-F238E27FC236}">
                  <a16:creationId xmlns:a16="http://schemas.microsoft.com/office/drawing/2014/main" id="{6CFF15EF-B553-A44B-9452-08686BB4B3E7}"/>
                </a:ext>
              </a:extLst>
            </p:cNvPr>
            <p:cNvSpPr/>
            <p:nvPr/>
          </p:nvSpPr>
          <p:spPr>
            <a:xfrm>
              <a:off x="1300163" y="4062414"/>
              <a:ext cx="914400" cy="914400"/>
            </a:xfrm>
            <a:prstGeom prst="donut">
              <a:avLst>
                <a:gd name="adj" fmla="val 4093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A325B68D-EE21-9640-B985-43621901F81A}"/>
                </a:ext>
              </a:extLst>
            </p:cNvPr>
            <p:cNvSpPr/>
            <p:nvPr/>
          </p:nvSpPr>
          <p:spPr>
            <a:xfrm>
              <a:off x="1452554" y="4437694"/>
              <a:ext cx="91440" cy="9144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D9EB7DDA-65A0-664F-A9C4-5602E34EBBE3}"/>
                </a:ext>
              </a:extLst>
            </p:cNvPr>
            <p:cNvSpPr/>
            <p:nvPr/>
          </p:nvSpPr>
          <p:spPr>
            <a:xfrm>
              <a:off x="1650665" y="4468174"/>
              <a:ext cx="91440" cy="91440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52DB7871-108F-0D4D-B276-72A1D4AF7252}"/>
                </a:ext>
              </a:extLst>
            </p:cNvPr>
            <p:cNvSpPr/>
            <p:nvPr/>
          </p:nvSpPr>
          <p:spPr>
            <a:xfrm>
              <a:off x="1509709" y="4657715"/>
              <a:ext cx="91440" cy="91440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7280F54A-87D6-2C42-A164-A7FFC75F6F64}"/>
                </a:ext>
              </a:extLst>
            </p:cNvPr>
            <p:cNvSpPr/>
            <p:nvPr/>
          </p:nvSpPr>
          <p:spPr>
            <a:xfrm>
              <a:off x="1954043" y="4455785"/>
              <a:ext cx="91440" cy="9144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9F7B4827-C3EA-3440-9B27-B86EA3617BFF}"/>
                </a:ext>
              </a:extLst>
            </p:cNvPr>
            <p:cNvSpPr/>
            <p:nvPr/>
          </p:nvSpPr>
          <p:spPr>
            <a:xfrm>
              <a:off x="1665923" y="4299585"/>
              <a:ext cx="91440" cy="91440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330488D4-6101-9640-9FC3-9B9DAED387AF}"/>
                </a:ext>
              </a:extLst>
            </p:cNvPr>
            <p:cNvSpPr/>
            <p:nvPr/>
          </p:nvSpPr>
          <p:spPr>
            <a:xfrm>
              <a:off x="1871180" y="4278620"/>
              <a:ext cx="91440" cy="91440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E840838C-43B4-DA4E-99C3-93217BEC178E}"/>
                </a:ext>
              </a:extLst>
            </p:cNvPr>
            <p:cNvSpPr/>
            <p:nvPr/>
          </p:nvSpPr>
          <p:spPr>
            <a:xfrm>
              <a:off x="1841174" y="4544367"/>
              <a:ext cx="91440" cy="91440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2F253D09-61AB-D04D-9408-F16951275079}"/>
                </a:ext>
              </a:extLst>
            </p:cNvPr>
            <p:cNvSpPr/>
            <p:nvPr/>
          </p:nvSpPr>
          <p:spPr>
            <a:xfrm>
              <a:off x="1696385" y="4744386"/>
              <a:ext cx="91440" cy="91440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A1A6ADC5-339E-E546-93C3-4EFEE64D5BD3}"/>
                </a:ext>
              </a:extLst>
            </p:cNvPr>
            <p:cNvSpPr/>
            <p:nvPr/>
          </p:nvSpPr>
          <p:spPr>
            <a:xfrm>
              <a:off x="1665923" y="4590087"/>
              <a:ext cx="91440" cy="91440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87A4465F-FF98-D94B-B2A2-6EE3BA1EEBC2}"/>
                </a:ext>
              </a:extLst>
            </p:cNvPr>
            <p:cNvSpPr/>
            <p:nvPr/>
          </p:nvSpPr>
          <p:spPr>
            <a:xfrm>
              <a:off x="1861172" y="4701517"/>
              <a:ext cx="91440" cy="9144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A13314E2-2DDC-1C48-B3E6-C787F8549A65}"/>
                </a:ext>
              </a:extLst>
            </p:cNvPr>
            <p:cNvSpPr/>
            <p:nvPr/>
          </p:nvSpPr>
          <p:spPr>
            <a:xfrm>
              <a:off x="1509709" y="4239574"/>
              <a:ext cx="91440" cy="9144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A1A23292-3F6B-1A42-8105-17F76CA04EE4}"/>
                </a:ext>
              </a:extLst>
            </p:cNvPr>
            <p:cNvSpPr txBox="1"/>
            <p:nvPr/>
          </p:nvSpPr>
          <p:spPr>
            <a:xfrm>
              <a:off x="1403484" y="3686171"/>
              <a:ext cx="7077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Day 2</a:t>
              </a:r>
            </a:p>
          </p:txBody>
        </p:sp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8AB6207B-F08E-0D45-A961-A78FD67DC672}"/>
              </a:ext>
            </a:extLst>
          </p:cNvPr>
          <p:cNvGrpSpPr/>
          <p:nvPr/>
        </p:nvGrpSpPr>
        <p:grpSpPr>
          <a:xfrm>
            <a:off x="6951142" y="3200634"/>
            <a:ext cx="914400" cy="1290643"/>
            <a:chOff x="1300163" y="3686171"/>
            <a:chExt cx="914400" cy="1290643"/>
          </a:xfrm>
        </p:grpSpPr>
        <p:sp>
          <p:nvSpPr>
            <p:cNvPr id="124" name="Donut 123">
              <a:extLst>
                <a:ext uri="{FF2B5EF4-FFF2-40B4-BE49-F238E27FC236}">
                  <a16:creationId xmlns:a16="http://schemas.microsoft.com/office/drawing/2014/main" id="{FBAB65A5-5274-884A-B454-61F34EF7D6E4}"/>
                </a:ext>
              </a:extLst>
            </p:cNvPr>
            <p:cNvSpPr/>
            <p:nvPr/>
          </p:nvSpPr>
          <p:spPr>
            <a:xfrm>
              <a:off x="1300163" y="4062414"/>
              <a:ext cx="914400" cy="914400"/>
            </a:xfrm>
            <a:prstGeom prst="donut">
              <a:avLst>
                <a:gd name="adj" fmla="val 4093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6755853F-F36B-6A40-A328-554471CD91DE}"/>
                </a:ext>
              </a:extLst>
            </p:cNvPr>
            <p:cNvSpPr/>
            <p:nvPr/>
          </p:nvSpPr>
          <p:spPr>
            <a:xfrm>
              <a:off x="1452554" y="4437694"/>
              <a:ext cx="91440" cy="9144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33D03E39-CF54-6A4F-A20C-9F98D5EF94D6}"/>
                </a:ext>
              </a:extLst>
            </p:cNvPr>
            <p:cNvSpPr/>
            <p:nvPr/>
          </p:nvSpPr>
          <p:spPr>
            <a:xfrm>
              <a:off x="1650665" y="4468174"/>
              <a:ext cx="91440" cy="91440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1E74ABAB-7363-6E45-805F-2CD6CE8349B9}"/>
                </a:ext>
              </a:extLst>
            </p:cNvPr>
            <p:cNvSpPr/>
            <p:nvPr/>
          </p:nvSpPr>
          <p:spPr>
            <a:xfrm>
              <a:off x="1509709" y="4657715"/>
              <a:ext cx="91440" cy="91440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64682DEC-2AA5-7843-984D-DE428A72C965}"/>
                </a:ext>
              </a:extLst>
            </p:cNvPr>
            <p:cNvSpPr/>
            <p:nvPr/>
          </p:nvSpPr>
          <p:spPr>
            <a:xfrm>
              <a:off x="1954043" y="4455785"/>
              <a:ext cx="91440" cy="91440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AD0F04CD-6BA0-AE43-B6E9-01454EF09267}"/>
                </a:ext>
              </a:extLst>
            </p:cNvPr>
            <p:cNvSpPr/>
            <p:nvPr/>
          </p:nvSpPr>
          <p:spPr>
            <a:xfrm>
              <a:off x="1665923" y="4299585"/>
              <a:ext cx="91440" cy="91440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AF741432-D0DC-EF45-BB1B-92B5AAE2DFCC}"/>
                </a:ext>
              </a:extLst>
            </p:cNvPr>
            <p:cNvSpPr/>
            <p:nvPr/>
          </p:nvSpPr>
          <p:spPr>
            <a:xfrm>
              <a:off x="1871180" y="4278620"/>
              <a:ext cx="91440" cy="91440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1B9D777D-3E02-0B44-A6FA-860E4F47A930}"/>
                </a:ext>
              </a:extLst>
            </p:cNvPr>
            <p:cNvSpPr/>
            <p:nvPr/>
          </p:nvSpPr>
          <p:spPr>
            <a:xfrm>
              <a:off x="1841174" y="4544367"/>
              <a:ext cx="91440" cy="9144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5954A0A7-7E5D-8746-8641-9D74208F4D9A}"/>
                </a:ext>
              </a:extLst>
            </p:cNvPr>
            <p:cNvSpPr/>
            <p:nvPr/>
          </p:nvSpPr>
          <p:spPr>
            <a:xfrm>
              <a:off x="1696385" y="4744386"/>
              <a:ext cx="91440" cy="91440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C4F4E301-8858-8148-A76A-F24FC883D57D}"/>
                </a:ext>
              </a:extLst>
            </p:cNvPr>
            <p:cNvSpPr/>
            <p:nvPr/>
          </p:nvSpPr>
          <p:spPr>
            <a:xfrm>
              <a:off x="1665923" y="4590087"/>
              <a:ext cx="91440" cy="9144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7F7668A3-E0C4-714F-B8CA-A1F18B79A0EA}"/>
                </a:ext>
              </a:extLst>
            </p:cNvPr>
            <p:cNvSpPr/>
            <p:nvPr/>
          </p:nvSpPr>
          <p:spPr>
            <a:xfrm>
              <a:off x="1861172" y="4701517"/>
              <a:ext cx="91440" cy="914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48D5307D-8C3A-8E4B-9EC2-A6D2AAEBA570}"/>
                </a:ext>
              </a:extLst>
            </p:cNvPr>
            <p:cNvSpPr/>
            <p:nvPr/>
          </p:nvSpPr>
          <p:spPr>
            <a:xfrm>
              <a:off x="1509709" y="4239574"/>
              <a:ext cx="91440" cy="9144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3B3E6EFD-9162-A642-BD14-CD17E11B12F9}"/>
                </a:ext>
              </a:extLst>
            </p:cNvPr>
            <p:cNvSpPr txBox="1"/>
            <p:nvPr/>
          </p:nvSpPr>
          <p:spPr>
            <a:xfrm>
              <a:off x="1403484" y="3686171"/>
              <a:ext cx="7077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Day 4</a:t>
              </a:r>
            </a:p>
          </p:txBody>
        </p:sp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895ADB62-B0C9-D84C-9BB1-D91B6D7AEE34}"/>
              </a:ext>
            </a:extLst>
          </p:cNvPr>
          <p:cNvGrpSpPr/>
          <p:nvPr/>
        </p:nvGrpSpPr>
        <p:grpSpPr>
          <a:xfrm>
            <a:off x="8444028" y="3214446"/>
            <a:ext cx="914400" cy="1290643"/>
            <a:chOff x="1300163" y="3686171"/>
            <a:chExt cx="914400" cy="1290643"/>
          </a:xfrm>
        </p:grpSpPr>
        <p:sp>
          <p:nvSpPr>
            <p:cNvPr id="138" name="Donut 137">
              <a:extLst>
                <a:ext uri="{FF2B5EF4-FFF2-40B4-BE49-F238E27FC236}">
                  <a16:creationId xmlns:a16="http://schemas.microsoft.com/office/drawing/2014/main" id="{7EF8B70E-50A0-E54F-A42E-D5114E4D6B1C}"/>
                </a:ext>
              </a:extLst>
            </p:cNvPr>
            <p:cNvSpPr/>
            <p:nvPr/>
          </p:nvSpPr>
          <p:spPr>
            <a:xfrm>
              <a:off x="1300163" y="4062414"/>
              <a:ext cx="914400" cy="914400"/>
            </a:xfrm>
            <a:prstGeom prst="donut">
              <a:avLst>
                <a:gd name="adj" fmla="val 4093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D28B0586-6BD2-8143-A35D-70265A8570B5}"/>
                </a:ext>
              </a:extLst>
            </p:cNvPr>
            <p:cNvSpPr/>
            <p:nvPr/>
          </p:nvSpPr>
          <p:spPr>
            <a:xfrm>
              <a:off x="1452554" y="4437694"/>
              <a:ext cx="91440" cy="91440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69A816F9-1B39-354E-A2D8-7C2414E2EDAA}"/>
                </a:ext>
              </a:extLst>
            </p:cNvPr>
            <p:cNvSpPr/>
            <p:nvPr/>
          </p:nvSpPr>
          <p:spPr>
            <a:xfrm>
              <a:off x="1650665" y="4468174"/>
              <a:ext cx="91440" cy="9144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4FB61354-6516-8A49-A987-D8BF5186D5D4}"/>
                </a:ext>
              </a:extLst>
            </p:cNvPr>
            <p:cNvSpPr/>
            <p:nvPr/>
          </p:nvSpPr>
          <p:spPr>
            <a:xfrm>
              <a:off x="1509709" y="4657715"/>
              <a:ext cx="91440" cy="91440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67176ABE-7961-884E-854B-AA7B12CC84E1}"/>
                </a:ext>
              </a:extLst>
            </p:cNvPr>
            <p:cNvSpPr/>
            <p:nvPr/>
          </p:nvSpPr>
          <p:spPr>
            <a:xfrm>
              <a:off x="1954043" y="4455785"/>
              <a:ext cx="91440" cy="9144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B94C8C36-45F6-FC4E-BBA6-AEE59D3A9B67}"/>
                </a:ext>
              </a:extLst>
            </p:cNvPr>
            <p:cNvSpPr/>
            <p:nvPr/>
          </p:nvSpPr>
          <p:spPr>
            <a:xfrm>
              <a:off x="1665923" y="4299585"/>
              <a:ext cx="91440" cy="9144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1FAEE731-A9B3-0940-8517-2D50E3C3ECB4}"/>
                </a:ext>
              </a:extLst>
            </p:cNvPr>
            <p:cNvSpPr/>
            <p:nvPr/>
          </p:nvSpPr>
          <p:spPr>
            <a:xfrm>
              <a:off x="1871180" y="4278620"/>
              <a:ext cx="91440" cy="9144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C24C19BB-762F-6248-81F1-6F4B1DC6057E}"/>
                </a:ext>
              </a:extLst>
            </p:cNvPr>
            <p:cNvSpPr/>
            <p:nvPr/>
          </p:nvSpPr>
          <p:spPr>
            <a:xfrm>
              <a:off x="1841174" y="4544367"/>
              <a:ext cx="91440" cy="9144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521C8F36-84CC-3940-AA53-527A291B96F8}"/>
                </a:ext>
              </a:extLst>
            </p:cNvPr>
            <p:cNvSpPr/>
            <p:nvPr/>
          </p:nvSpPr>
          <p:spPr>
            <a:xfrm>
              <a:off x="1696385" y="4744386"/>
              <a:ext cx="91440" cy="9144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CA3A513C-AA1B-3A42-A1A4-5175FE6D9A45}"/>
                </a:ext>
              </a:extLst>
            </p:cNvPr>
            <p:cNvSpPr/>
            <p:nvPr/>
          </p:nvSpPr>
          <p:spPr>
            <a:xfrm>
              <a:off x="1665923" y="4590087"/>
              <a:ext cx="91440" cy="9144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9AFFFEA4-6447-0245-A781-EF2362F87BF2}"/>
                </a:ext>
              </a:extLst>
            </p:cNvPr>
            <p:cNvSpPr/>
            <p:nvPr/>
          </p:nvSpPr>
          <p:spPr>
            <a:xfrm>
              <a:off x="1861172" y="4701517"/>
              <a:ext cx="91440" cy="914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C37A7743-DCC7-3045-AF02-F33B7B378D87}"/>
                </a:ext>
              </a:extLst>
            </p:cNvPr>
            <p:cNvSpPr/>
            <p:nvPr/>
          </p:nvSpPr>
          <p:spPr>
            <a:xfrm>
              <a:off x="1509709" y="4239574"/>
              <a:ext cx="91440" cy="91440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D72DD44C-A655-9147-A640-4F4E6A797335}"/>
                </a:ext>
              </a:extLst>
            </p:cNvPr>
            <p:cNvSpPr txBox="1"/>
            <p:nvPr/>
          </p:nvSpPr>
          <p:spPr>
            <a:xfrm>
              <a:off x="1403484" y="3686171"/>
              <a:ext cx="7077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Day 8</a:t>
              </a:r>
            </a:p>
          </p:txBody>
        </p:sp>
      </p:grpSp>
      <p:sp>
        <p:nvSpPr>
          <p:cNvPr id="152" name="TextBox 151">
            <a:extLst>
              <a:ext uri="{FF2B5EF4-FFF2-40B4-BE49-F238E27FC236}">
                <a16:creationId xmlns:a16="http://schemas.microsoft.com/office/drawing/2014/main" id="{B3B16D13-C294-E14A-AFBF-04EDBCC9DC83}"/>
              </a:ext>
            </a:extLst>
          </p:cNvPr>
          <p:cNvSpPr txBox="1"/>
          <p:nvPr/>
        </p:nvSpPr>
        <p:spPr>
          <a:xfrm>
            <a:off x="1134556" y="3387759"/>
            <a:ext cx="10486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Treatment</a:t>
            </a:r>
          </a:p>
        </p:txBody>
      </p:sp>
      <p:cxnSp>
        <p:nvCxnSpPr>
          <p:cNvPr id="154" name="Straight Arrow Connector 153">
            <a:extLst>
              <a:ext uri="{FF2B5EF4-FFF2-40B4-BE49-F238E27FC236}">
                <a16:creationId xmlns:a16="http://schemas.microsoft.com/office/drawing/2014/main" id="{E252C4E4-CFF4-7341-9154-03956455A853}"/>
              </a:ext>
            </a:extLst>
          </p:cNvPr>
          <p:cNvCxnSpPr>
            <a:stCxn id="152" idx="3"/>
            <a:endCxn id="7" idx="1"/>
          </p:cNvCxnSpPr>
          <p:nvPr/>
        </p:nvCxnSpPr>
        <p:spPr>
          <a:xfrm>
            <a:off x="2183241" y="3557036"/>
            <a:ext cx="423154" cy="153752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Right Arrow 156">
            <a:extLst>
              <a:ext uri="{FF2B5EF4-FFF2-40B4-BE49-F238E27FC236}">
                <a16:creationId xmlns:a16="http://schemas.microsoft.com/office/drawing/2014/main" id="{367B3F12-12D4-3242-A5BC-95206EBE7D3F}"/>
              </a:ext>
            </a:extLst>
          </p:cNvPr>
          <p:cNvSpPr/>
          <p:nvPr/>
        </p:nvSpPr>
        <p:spPr>
          <a:xfrm>
            <a:off x="2420722" y="4595617"/>
            <a:ext cx="7217101" cy="28752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5E81DEFB-2C38-9645-9858-0484F049901E}"/>
              </a:ext>
            </a:extLst>
          </p:cNvPr>
          <p:cNvSpPr txBox="1"/>
          <p:nvPr/>
        </p:nvSpPr>
        <p:spPr>
          <a:xfrm>
            <a:off x="9842363" y="3797971"/>
            <a:ext cx="1232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Timepoints</a:t>
            </a:r>
          </a:p>
        </p:txBody>
      </p:sp>
      <p:sp>
        <p:nvSpPr>
          <p:cNvPr id="159" name="Right Arrow 158">
            <a:extLst>
              <a:ext uri="{FF2B5EF4-FFF2-40B4-BE49-F238E27FC236}">
                <a16:creationId xmlns:a16="http://schemas.microsoft.com/office/drawing/2014/main" id="{C7E2388C-02E9-564D-97BD-7BB6C0B7E225}"/>
              </a:ext>
            </a:extLst>
          </p:cNvPr>
          <p:cNvSpPr/>
          <p:nvPr/>
        </p:nvSpPr>
        <p:spPr>
          <a:xfrm>
            <a:off x="2407861" y="5758633"/>
            <a:ext cx="7217101" cy="287527"/>
          </a:xfrm>
          <a:prstGeom prst="rightArrow">
            <a:avLst/>
          </a:prstGeom>
          <a:gradFill flip="none" rotWithShape="1">
            <a:gsLst>
              <a:gs pos="0">
                <a:schemeClr val="accent1"/>
              </a:gs>
              <a:gs pos="25000">
                <a:schemeClr val="accent5"/>
              </a:gs>
              <a:gs pos="75000">
                <a:schemeClr val="accent4"/>
              </a:gs>
              <a:gs pos="50000">
                <a:schemeClr val="accent6"/>
              </a:gs>
              <a:gs pos="100000">
                <a:schemeClr val="accent2">
                  <a:lumMod val="7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251DE149-492D-7C47-8DEF-191336E75D56}"/>
              </a:ext>
            </a:extLst>
          </p:cNvPr>
          <p:cNvSpPr txBox="1"/>
          <p:nvPr/>
        </p:nvSpPr>
        <p:spPr>
          <a:xfrm>
            <a:off x="9813339" y="5676828"/>
            <a:ext cx="1299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Pseudotime</a:t>
            </a:r>
            <a:endParaRPr lang="en-GB" dirty="0"/>
          </a:p>
        </p:txBody>
      </p:sp>
      <p:sp>
        <p:nvSpPr>
          <p:cNvPr id="219" name="Right Arrow 218">
            <a:extLst>
              <a:ext uri="{FF2B5EF4-FFF2-40B4-BE49-F238E27FC236}">
                <a16:creationId xmlns:a16="http://schemas.microsoft.com/office/drawing/2014/main" id="{FD79A2D9-C381-FD40-93A8-F8DED0DD1777}"/>
              </a:ext>
            </a:extLst>
          </p:cNvPr>
          <p:cNvSpPr/>
          <p:nvPr/>
        </p:nvSpPr>
        <p:spPr>
          <a:xfrm rot="5400000">
            <a:off x="2263371" y="4619812"/>
            <a:ext cx="1312357" cy="1055284"/>
          </a:xfrm>
          <a:prstGeom prst="rightArrow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0" name="Right Arrow 219">
            <a:extLst>
              <a:ext uri="{FF2B5EF4-FFF2-40B4-BE49-F238E27FC236}">
                <a16:creationId xmlns:a16="http://schemas.microsoft.com/office/drawing/2014/main" id="{2856D9E2-6C9E-B340-B7C4-B3CB16A6FA80}"/>
              </a:ext>
            </a:extLst>
          </p:cNvPr>
          <p:cNvSpPr/>
          <p:nvPr/>
        </p:nvSpPr>
        <p:spPr>
          <a:xfrm rot="7589347">
            <a:off x="2811128" y="4725538"/>
            <a:ext cx="1633160" cy="614954"/>
          </a:xfrm>
          <a:prstGeom prst="rightArrow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1" name="Right Arrow 220">
            <a:extLst>
              <a:ext uri="{FF2B5EF4-FFF2-40B4-BE49-F238E27FC236}">
                <a16:creationId xmlns:a16="http://schemas.microsoft.com/office/drawing/2014/main" id="{4218601C-3A7D-E24E-AA76-D03D17E0E51B}"/>
              </a:ext>
            </a:extLst>
          </p:cNvPr>
          <p:cNvSpPr/>
          <p:nvPr/>
        </p:nvSpPr>
        <p:spPr>
          <a:xfrm rot="5400000">
            <a:off x="3783689" y="4845911"/>
            <a:ext cx="1267821" cy="586177"/>
          </a:xfrm>
          <a:prstGeom prst="rightArrow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2" name="Right Arrow 221">
            <a:extLst>
              <a:ext uri="{FF2B5EF4-FFF2-40B4-BE49-F238E27FC236}">
                <a16:creationId xmlns:a16="http://schemas.microsoft.com/office/drawing/2014/main" id="{8ABC6806-38FB-584B-ADED-D3180B90504C}"/>
              </a:ext>
            </a:extLst>
          </p:cNvPr>
          <p:cNvSpPr/>
          <p:nvPr/>
        </p:nvSpPr>
        <p:spPr>
          <a:xfrm rot="3730251">
            <a:off x="4306549" y="4926613"/>
            <a:ext cx="1508711" cy="269638"/>
          </a:xfrm>
          <a:prstGeom prst="rightArrow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3" name="Right Arrow 222">
            <a:extLst>
              <a:ext uri="{FF2B5EF4-FFF2-40B4-BE49-F238E27FC236}">
                <a16:creationId xmlns:a16="http://schemas.microsoft.com/office/drawing/2014/main" id="{03AFC54C-676D-BD49-A9F4-7286EF73DC26}"/>
              </a:ext>
            </a:extLst>
          </p:cNvPr>
          <p:cNvSpPr/>
          <p:nvPr/>
        </p:nvSpPr>
        <p:spPr>
          <a:xfrm rot="7871915">
            <a:off x="4093544" y="4929131"/>
            <a:ext cx="1806147" cy="290337"/>
          </a:xfrm>
          <a:prstGeom prst="rightArrow">
            <a:avLst>
              <a:gd name="adj1" fmla="val 69056"/>
              <a:gd name="adj2" fmla="val 50000"/>
            </a:avLst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4" name="Right Arrow 223">
            <a:extLst>
              <a:ext uri="{FF2B5EF4-FFF2-40B4-BE49-F238E27FC236}">
                <a16:creationId xmlns:a16="http://schemas.microsoft.com/office/drawing/2014/main" id="{C51E989D-491E-F24D-BB4D-1988A943B334}"/>
              </a:ext>
            </a:extLst>
          </p:cNvPr>
          <p:cNvSpPr/>
          <p:nvPr/>
        </p:nvSpPr>
        <p:spPr>
          <a:xfrm rot="5400000">
            <a:off x="5296520" y="4851123"/>
            <a:ext cx="1305870" cy="586177"/>
          </a:xfrm>
          <a:prstGeom prst="rightArrow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5" name="Right Arrow 224">
            <a:extLst>
              <a:ext uri="{FF2B5EF4-FFF2-40B4-BE49-F238E27FC236}">
                <a16:creationId xmlns:a16="http://schemas.microsoft.com/office/drawing/2014/main" id="{EC111438-D1A7-2242-83CF-701291276B9E}"/>
              </a:ext>
            </a:extLst>
          </p:cNvPr>
          <p:cNvSpPr/>
          <p:nvPr/>
        </p:nvSpPr>
        <p:spPr>
          <a:xfrm rot="3730251">
            <a:off x="5807807" y="4945518"/>
            <a:ext cx="1508711" cy="269638"/>
          </a:xfrm>
          <a:prstGeom prst="rightArrow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6" name="Right Arrow 225">
            <a:extLst>
              <a:ext uri="{FF2B5EF4-FFF2-40B4-BE49-F238E27FC236}">
                <a16:creationId xmlns:a16="http://schemas.microsoft.com/office/drawing/2014/main" id="{558E2A54-53C0-0D45-BDF6-C964DACDA59A}"/>
              </a:ext>
            </a:extLst>
          </p:cNvPr>
          <p:cNvSpPr/>
          <p:nvPr/>
        </p:nvSpPr>
        <p:spPr>
          <a:xfrm rot="5190082">
            <a:off x="8302063" y="4947392"/>
            <a:ext cx="1304072" cy="453742"/>
          </a:xfrm>
          <a:prstGeom prst="rightArrow">
            <a:avLst/>
          </a:prstGeom>
          <a:solidFill>
            <a:schemeClr val="accent2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7" name="Right Arrow 226">
            <a:extLst>
              <a:ext uri="{FF2B5EF4-FFF2-40B4-BE49-F238E27FC236}">
                <a16:creationId xmlns:a16="http://schemas.microsoft.com/office/drawing/2014/main" id="{6E1BB1D2-7DB7-854E-B3E4-8852FD69AF01}"/>
              </a:ext>
            </a:extLst>
          </p:cNvPr>
          <p:cNvSpPr/>
          <p:nvPr/>
        </p:nvSpPr>
        <p:spPr>
          <a:xfrm rot="3230013">
            <a:off x="7333771" y="4958015"/>
            <a:ext cx="1737491" cy="269638"/>
          </a:xfrm>
          <a:prstGeom prst="rightArrow">
            <a:avLst/>
          </a:prstGeom>
          <a:solidFill>
            <a:schemeClr val="accent2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8" name="Right Arrow 227">
            <a:extLst>
              <a:ext uri="{FF2B5EF4-FFF2-40B4-BE49-F238E27FC236}">
                <a16:creationId xmlns:a16="http://schemas.microsoft.com/office/drawing/2014/main" id="{2B874BBA-FCC1-D644-ADDE-CE19DFA41EB0}"/>
              </a:ext>
            </a:extLst>
          </p:cNvPr>
          <p:cNvSpPr/>
          <p:nvPr/>
        </p:nvSpPr>
        <p:spPr>
          <a:xfrm rot="5190082">
            <a:off x="6840116" y="4933581"/>
            <a:ext cx="1304072" cy="453742"/>
          </a:xfrm>
          <a:prstGeom prst="rightArrow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9" name="Right Arrow 228">
            <a:extLst>
              <a:ext uri="{FF2B5EF4-FFF2-40B4-BE49-F238E27FC236}">
                <a16:creationId xmlns:a16="http://schemas.microsoft.com/office/drawing/2014/main" id="{5E221112-3632-F64F-BA1D-62F7DA0AA331}"/>
              </a:ext>
            </a:extLst>
          </p:cNvPr>
          <p:cNvSpPr/>
          <p:nvPr/>
        </p:nvSpPr>
        <p:spPr>
          <a:xfrm rot="8950019" flipV="1">
            <a:off x="5996015" y="4907960"/>
            <a:ext cx="2749814" cy="303016"/>
          </a:xfrm>
          <a:prstGeom prst="rightArrow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0" name="Right Arrow 229">
            <a:extLst>
              <a:ext uri="{FF2B5EF4-FFF2-40B4-BE49-F238E27FC236}">
                <a16:creationId xmlns:a16="http://schemas.microsoft.com/office/drawing/2014/main" id="{230D05D7-6791-E345-96DD-4BA736B6C191}"/>
              </a:ext>
            </a:extLst>
          </p:cNvPr>
          <p:cNvSpPr/>
          <p:nvPr/>
        </p:nvSpPr>
        <p:spPr>
          <a:xfrm rot="9881032">
            <a:off x="3678708" y="4893736"/>
            <a:ext cx="4960585" cy="269638"/>
          </a:xfrm>
          <a:prstGeom prst="rightArrow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1" name="Right Arrow 230">
            <a:extLst>
              <a:ext uri="{FF2B5EF4-FFF2-40B4-BE49-F238E27FC236}">
                <a16:creationId xmlns:a16="http://schemas.microsoft.com/office/drawing/2014/main" id="{AA11002E-35A4-2042-AD9A-1A8B71D70ADD}"/>
              </a:ext>
            </a:extLst>
          </p:cNvPr>
          <p:cNvSpPr/>
          <p:nvPr/>
        </p:nvSpPr>
        <p:spPr>
          <a:xfrm rot="9242274">
            <a:off x="4000406" y="4888782"/>
            <a:ext cx="3200964" cy="269638"/>
          </a:xfrm>
          <a:prstGeom prst="rightArrow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971BCE2-18B0-D34B-B759-A72E2A8B9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54C1E-5728-5D46-8830-058161E362CF}" type="slidenum">
              <a:rPr lang="en-US" smtClean="0"/>
              <a:t>5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BE3FBA-CFD2-204F-8B65-C72D44F57BDA}"/>
              </a:ext>
            </a:extLst>
          </p:cNvPr>
          <p:cNvSpPr txBox="1"/>
          <p:nvPr/>
        </p:nvSpPr>
        <p:spPr>
          <a:xfrm>
            <a:off x="2304709" y="606664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0</a:t>
            </a: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765A4B9D-C0F6-4344-87CA-876DCB34AD86}"/>
              </a:ext>
            </a:extLst>
          </p:cNvPr>
          <p:cNvSpPr txBox="1"/>
          <p:nvPr/>
        </p:nvSpPr>
        <p:spPr>
          <a:xfrm>
            <a:off x="9319388" y="604616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1</a:t>
            </a:r>
          </a:p>
        </p:txBody>
      </p:sp>
      <p:sp>
        <p:nvSpPr>
          <p:cNvPr id="153" name="Rounded Rectangle 152">
            <a:extLst>
              <a:ext uri="{FF2B5EF4-FFF2-40B4-BE49-F238E27FC236}">
                <a16:creationId xmlns:a16="http://schemas.microsoft.com/office/drawing/2014/main" id="{331692EF-A9CB-6F46-A21D-30438FC01F10}"/>
              </a:ext>
            </a:extLst>
          </p:cNvPr>
          <p:cNvSpPr/>
          <p:nvPr/>
        </p:nvSpPr>
        <p:spPr>
          <a:xfrm>
            <a:off x="838199" y="546265"/>
            <a:ext cx="7652658" cy="769772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b="1" dirty="0" err="1"/>
              <a:t>Pseudotime</a:t>
            </a:r>
            <a:r>
              <a:rPr lang="en-GB" sz="4400" b="1" dirty="0"/>
              <a:t> or Cell Trajectories</a:t>
            </a:r>
          </a:p>
        </p:txBody>
      </p:sp>
    </p:spTree>
    <p:extLst>
      <p:ext uri="{BB962C8B-B14F-4D97-AF65-F5344CB8AC3E}">
        <p14:creationId xmlns:p14="http://schemas.microsoft.com/office/powerpoint/2010/main" val="3413446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49" grpId="0"/>
      <p:bldP spid="152" grpId="0"/>
      <p:bldP spid="157" grpId="0" animBg="1"/>
      <p:bldP spid="158" grpId="0"/>
      <p:bldP spid="159" grpId="0" animBg="1"/>
      <p:bldP spid="160" grpId="0"/>
      <p:bldP spid="219" grpId="0" animBg="1"/>
      <p:bldP spid="220" grpId="0" animBg="1"/>
      <p:bldP spid="221" grpId="0" animBg="1"/>
      <p:bldP spid="222" grpId="0" animBg="1"/>
      <p:bldP spid="223" grpId="0" animBg="1"/>
      <p:bldP spid="224" grpId="0" animBg="1"/>
      <p:bldP spid="225" grpId="0" animBg="1"/>
      <p:bldP spid="226" grpId="0" animBg="1"/>
      <p:bldP spid="227" grpId="0" animBg="1"/>
      <p:bldP spid="228" grpId="0" animBg="1"/>
      <p:bldP spid="229" grpId="0" animBg="1"/>
      <p:bldP spid="230" grpId="0" animBg="1"/>
      <p:bldP spid="23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16F5DAC-E59D-FB40-B35A-30738CB887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PCA is able to roughly represent differentiation process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72BF5D-EACF-1146-9EFC-D3CBFA06A1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965" y="2386308"/>
            <a:ext cx="5982036" cy="42557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CF69D5B-C5DC-4D43-9C1F-1FEF8E3A8C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386309"/>
            <a:ext cx="5887458" cy="4255791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8159D06-E411-654A-94EA-8C1CA5EDE4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54C1E-5728-5D46-8830-058161E362CF}" type="slidenum">
              <a:rPr lang="en-US" smtClean="0"/>
              <a:t>6</a:t>
            </a:fld>
            <a:endParaRPr lang="en-US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668B3B6D-DCC1-DE43-A73D-5BFD922AAC9E}"/>
              </a:ext>
            </a:extLst>
          </p:cNvPr>
          <p:cNvSpPr/>
          <p:nvPr/>
        </p:nvSpPr>
        <p:spPr>
          <a:xfrm>
            <a:off x="925988" y="2882096"/>
            <a:ext cx="3819632" cy="2951803"/>
          </a:xfrm>
          <a:custGeom>
            <a:avLst/>
            <a:gdLst>
              <a:gd name="connsiteX0" fmla="*/ 584624 w 3976006"/>
              <a:gd name="connsiteY0" fmla="*/ 0 h 2836077"/>
              <a:gd name="connsiteX1" fmla="*/ 75338 w 3976006"/>
              <a:gd name="connsiteY1" fmla="*/ 960699 h 2836077"/>
              <a:gd name="connsiteX2" fmla="*/ 2019885 w 3976006"/>
              <a:gd name="connsiteY2" fmla="*/ 2835798 h 2836077"/>
              <a:gd name="connsiteX3" fmla="*/ 3976006 w 3976006"/>
              <a:gd name="connsiteY3" fmla="*/ 1099595 h 2836077"/>
              <a:gd name="connsiteX0" fmla="*/ 528676 w 3920058"/>
              <a:gd name="connsiteY0" fmla="*/ 0 h 2836077"/>
              <a:gd name="connsiteX1" fmla="*/ 19390 w 3920058"/>
              <a:gd name="connsiteY1" fmla="*/ 960699 h 2836077"/>
              <a:gd name="connsiteX2" fmla="*/ 1963937 w 3920058"/>
              <a:gd name="connsiteY2" fmla="*/ 2835798 h 2836077"/>
              <a:gd name="connsiteX3" fmla="*/ 3920058 w 3920058"/>
              <a:gd name="connsiteY3" fmla="*/ 1099595 h 2836077"/>
              <a:gd name="connsiteX0" fmla="*/ 354889 w 3746271"/>
              <a:gd name="connsiteY0" fmla="*/ 0 h 2836077"/>
              <a:gd name="connsiteX1" fmla="*/ 42373 w 3746271"/>
              <a:gd name="connsiteY1" fmla="*/ 983848 h 2836077"/>
              <a:gd name="connsiteX2" fmla="*/ 1790150 w 3746271"/>
              <a:gd name="connsiteY2" fmla="*/ 2835798 h 2836077"/>
              <a:gd name="connsiteX3" fmla="*/ 3746271 w 3746271"/>
              <a:gd name="connsiteY3" fmla="*/ 1099595 h 2836077"/>
              <a:gd name="connsiteX0" fmla="*/ 428250 w 3819632"/>
              <a:gd name="connsiteY0" fmla="*/ 0 h 2951803"/>
              <a:gd name="connsiteX1" fmla="*/ 115734 w 3819632"/>
              <a:gd name="connsiteY1" fmla="*/ 983848 h 2951803"/>
              <a:gd name="connsiteX2" fmla="*/ 1956109 w 3819632"/>
              <a:gd name="connsiteY2" fmla="*/ 2951545 h 2951803"/>
              <a:gd name="connsiteX3" fmla="*/ 3819632 w 3819632"/>
              <a:gd name="connsiteY3" fmla="*/ 1099595 h 29518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19632" h="2951803">
                <a:moveTo>
                  <a:pt x="428250" y="0"/>
                </a:moveTo>
                <a:cubicBezTo>
                  <a:pt x="54002" y="244033"/>
                  <a:pt x="-138909" y="491924"/>
                  <a:pt x="115734" y="983848"/>
                </a:cubicBezTo>
                <a:cubicBezTo>
                  <a:pt x="370377" y="1475772"/>
                  <a:pt x="1305998" y="2928396"/>
                  <a:pt x="1956109" y="2951545"/>
                </a:cubicBezTo>
                <a:cubicBezTo>
                  <a:pt x="2606220" y="2974694"/>
                  <a:pt x="3597784" y="1437190"/>
                  <a:pt x="3819632" y="1099595"/>
                </a:cubicBezTo>
              </a:path>
            </a:pathLst>
          </a:custGeom>
          <a:noFill/>
          <a:ln w="57150"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65A13981-21AE-0C4C-8D73-C187520817B4}"/>
              </a:ext>
            </a:extLst>
          </p:cNvPr>
          <p:cNvSpPr/>
          <p:nvPr/>
        </p:nvSpPr>
        <p:spPr>
          <a:xfrm>
            <a:off x="7147324" y="2939970"/>
            <a:ext cx="3327765" cy="3125164"/>
          </a:xfrm>
          <a:custGeom>
            <a:avLst/>
            <a:gdLst>
              <a:gd name="connsiteX0" fmla="*/ 604181 w 3497852"/>
              <a:gd name="connsiteY0" fmla="*/ 3194612 h 3194612"/>
              <a:gd name="connsiteX1" fmla="*/ 210641 w 3497852"/>
              <a:gd name="connsiteY1" fmla="*/ 2233914 h 3194612"/>
              <a:gd name="connsiteX2" fmla="*/ 3497852 w 3497852"/>
              <a:gd name="connsiteY2" fmla="*/ 0 h 3194612"/>
              <a:gd name="connsiteX0" fmla="*/ 446193 w 3339864"/>
              <a:gd name="connsiteY0" fmla="*/ 3194612 h 3194612"/>
              <a:gd name="connsiteX1" fmla="*/ 52653 w 3339864"/>
              <a:gd name="connsiteY1" fmla="*/ 2233914 h 3194612"/>
              <a:gd name="connsiteX2" fmla="*/ 3339864 w 3339864"/>
              <a:gd name="connsiteY2" fmla="*/ 0 h 3194612"/>
              <a:gd name="connsiteX0" fmla="*/ 446193 w 3339864"/>
              <a:gd name="connsiteY0" fmla="*/ 3194612 h 3194612"/>
              <a:gd name="connsiteX1" fmla="*/ 52653 w 3339864"/>
              <a:gd name="connsiteY1" fmla="*/ 2233914 h 3194612"/>
              <a:gd name="connsiteX2" fmla="*/ 3339864 w 3339864"/>
              <a:gd name="connsiteY2" fmla="*/ 0 h 3194612"/>
              <a:gd name="connsiteX0" fmla="*/ 427706 w 3321377"/>
              <a:gd name="connsiteY0" fmla="*/ 3194612 h 3194612"/>
              <a:gd name="connsiteX1" fmla="*/ 34166 w 3321377"/>
              <a:gd name="connsiteY1" fmla="*/ 2233914 h 3194612"/>
              <a:gd name="connsiteX2" fmla="*/ 3321377 w 3321377"/>
              <a:gd name="connsiteY2" fmla="*/ 0 h 3194612"/>
              <a:gd name="connsiteX0" fmla="*/ 376220 w 3327765"/>
              <a:gd name="connsiteY0" fmla="*/ 3125164 h 3125164"/>
              <a:gd name="connsiteX1" fmla="*/ 40554 w 3327765"/>
              <a:gd name="connsiteY1" fmla="*/ 2233914 h 3125164"/>
              <a:gd name="connsiteX2" fmla="*/ 3327765 w 3327765"/>
              <a:gd name="connsiteY2" fmla="*/ 0 h 3125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327765" h="3125164">
                <a:moveTo>
                  <a:pt x="376220" y="3125164"/>
                </a:moveTo>
                <a:cubicBezTo>
                  <a:pt x="88782" y="2667964"/>
                  <a:pt x="-82909" y="2766349"/>
                  <a:pt x="40554" y="2233914"/>
                </a:cubicBezTo>
                <a:cubicBezTo>
                  <a:pt x="164016" y="1539433"/>
                  <a:pt x="3248671" y="40511"/>
                  <a:pt x="3327765" y="0"/>
                </a:cubicBezTo>
              </a:path>
            </a:pathLst>
          </a:custGeom>
          <a:noFill/>
          <a:ln w="57150"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D01770A5-CB42-C043-8F2C-9BD91854D6BF}"/>
              </a:ext>
            </a:extLst>
          </p:cNvPr>
          <p:cNvSpPr/>
          <p:nvPr/>
        </p:nvSpPr>
        <p:spPr>
          <a:xfrm>
            <a:off x="838198" y="546265"/>
            <a:ext cx="8721437" cy="769772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b="1" dirty="0" err="1"/>
              <a:t>Pseudotime</a:t>
            </a:r>
            <a:r>
              <a:rPr lang="en-GB" sz="4400" b="1" dirty="0"/>
              <a:t> or Cell Trajectories. PCA</a:t>
            </a:r>
          </a:p>
        </p:txBody>
      </p:sp>
    </p:spTree>
    <p:extLst>
      <p:ext uri="{BB962C8B-B14F-4D97-AF65-F5344CB8AC3E}">
        <p14:creationId xmlns:p14="http://schemas.microsoft.com/office/powerpoint/2010/main" val="3828851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16F5DAC-E59D-FB40-B35A-30738CB887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85824"/>
            <a:ext cx="10515600" cy="9958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Diffusion maps assume that the data is part of a diffusion process</a:t>
            </a:r>
          </a:p>
          <a:p>
            <a:pPr marL="0" indent="0">
              <a:buNone/>
            </a:pPr>
            <a:r>
              <a:rPr lang="en-GB" sz="2400" dirty="0"/>
              <a:t>From the diffusion components, a “</a:t>
            </a:r>
            <a:r>
              <a:rPr lang="en-GB" sz="2400" dirty="0" err="1"/>
              <a:t>pseudotime</a:t>
            </a:r>
            <a:r>
              <a:rPr lang="en-GB" sz="2400" dirty="0"/>
              <a:t>” can be estimated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DF3C21A-2B99-4D4A-B2BE-DD1EC142B5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77752"/>
            <a:ext cx="5982869" cy="427471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5CF2F56-861F-AE4B-B793-53BAE9D265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407171"/>
            <a:ext cx="5916409" cy="4245298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77549F-7D51-FA4E-824E-CB2AFFED0E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54C1E-5728-5D46-8830-058161E362CF}" type="slidenum">
              <a:rPr lang="en-US" smtClean="0"/>
              <a:t>7</a:t>
            </a:fld>
            <a:endParaRPr lang="en-US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2EECED4E-4596-0245-9B3C-3BF2E303FCFB}"/>
              </a:ext>
            </a:extLst>
          </p:cNvPr>
          <p:cNvSpPr/>
          <p:nvPr/>
        </p:nvSpPr>
        <p:spPr>
          <a:xfrm>
            <a:off x="706056" y="2646478"/>
            <a:ext cx="4109012" cy="3501220"/>
          </a:xfrm>
          <a:custGeom>
            <a:avLst/>
            <a:gdLst>
              <a:gd name="connsiteX0" fmla="*/ 0 w 4109012"/>
              <a:gd name="connsiteY0" fmla="*/ 2446383 h 3501220"/>
              <a:gd name="connsiteX1" fmla="*/ 972273 w 4109012"/>
              <a:gd name="connsiteY1" fmla="*/ 27274 h 3501220"/>
              <a:gd name="connsiteX2" fmla="*/ 1435260 w 4109012"/>
              <a:gd name="connsiteY2" fmla="*/ 1231041 h 3501220"/>
              <a:gd name="connsiteX3" fmla="*/ 2974693 w 4109012"/>
              <a:gd name="connsiteY3" fmla="*/ 2596854 h 3501220"/>
              <a:gd name="connsiteX4" fmla="*/ 4109012 w 4109012"/>
              <a:gd name="connsiteY4" fmla="*/ 3499679 h 3501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09012" h="3501220">
                <a:moveTo>
                  <a:pt x="0" y="2446383"/>
                </a:moveTo>
                <a:cubicBezTo>
                  <a:pt x="366531" y="1338107"/>
                  <a:pt x="733063" y="229831"/>
                  <a:pt x="972273" y="27274"/>
                </a:cubicBezTo>
                <a:cubicBezTo>
                  <a:pt x="1211483" y="-175283"/>
                  <a:pt x="1101523" y="802778"/>
                  <a:pt x="1435260" y="1231041"/>
                </a:cubicBezTo>
                <a:cubicBezTo>
                  <a:pt x="1768997" y="1659304"/>
                  <a:pt x="2529068" y="2218748"/>
                  <a:pt x="2974693" y="2596854"/>
                </a:cubicBezTo>
                <a:cubicBezTo>
                  <a:pt x="3420318" y="2974960"/>
                  <a:pt x="4041493" y="3534403"/>
                  <a:pt x="4109012" y="3499679"/>
                </a:cubicBezTo>
              </a:path>
            </a:pathLst>
          </a:custGeom>
          <a:noFill/>
          <a:ln w="57150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29494E78-B1E5-EB48-9A29-8E9D0C006ED1}"/>
              </a:ext>
            </a:extLst>
          </p:cNvPr>
          <p:cNvSpPr/>
          <p:nvPr/>
        </p:nvSpPr>
        <p:spPr>
          <a:xfrm>
            <a:off x="7118430" y="2916820"/>
            <a:ext cx="3530279" cy="3136739"/>
          </a:xfrm>
          <a:custGeom>
            <a:avLst/>
            <a:gdLst>
              <a:gd name="connsiteX0" fmla="*/ 0 w 3530279"/>
              <a:gd name="connsiteY0" fmla="*/ 3136739 h 3136739"/>
              <a:gd name="connsiteX1" fmla="*/ 810228 w 3530279"/>
              <a:gd name="connsiteY1" fmla="*/ 1284790 h 3136739"/>
              <a:gd name="connsiteX2" fmla="*/ 2314937 w 3530279"/>
              <a:gd name="connsiteY2" fmla="*/ 706056 h 3136739"/>
              <a:gd name="connsiteX3" fmla="*/ 3530279 w 3530279"/>
              <a:gd name="connsiteY3" fmla="*/ 0 h 3136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30279" h="3136739">
                <a:moveTo>
                  <a:pt x="0" y="3136739"/>
                </a:moveTo>
                <a:cubicBezTo>
                  <a:pt x="212202" y="2413321"/>
                  <a:pt x="424405" y="1689904"/>
                  <a:pt x="810228" y="1284790"/>
                </a:cubicBezTo>
                <a:cubicBezTo>
                  <a:pt x="1196051" y="879676"/>
                  <a:pt x="1861595" y="920188"/>
                  <a:pt x="2314937" y="706056"/>
                </a:cubicBezTo>
                <a:cubicBezTo>
                  <a:pt x="2768279" y="491924"/>
                  <a:pt x="3458902" y="90668"/>
                  <a:pt x="3530279" y="0"/>
                </a:cubicBezTo>
              </a:path>
            </a:pathLst>
          </a:custGeom>
          <a:noFill/>
          <a:ln w="57150"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45E0798C-31D3-F84B-BC43-BAB4FD6915F1}"/>
              </a:ext>
            </a:extLst>
          </p:cNvPr>
          <p:cNvSpPr/>
          <p:nvPr/>
        </p:nvSpPr>
        <p:spPr>
          <a:xfrm>
            <a:off x="838199" y="302028"/>
            <a:ext cx="11174209" cy="769772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err="1"/>
              <a:t>Pseudotime</a:t>
            </a:r>
            <a:r>
              <a:rPr lang="en-US" sz="3600" b="1" dirty="0"/>
              <a:t> for early development. Diffusion </a:t>
            </a:r>
            <a:r>
              <a:rPr lang="en-US" sz="3600" b="1" dirty="0" err="1"/>
              <a:t>pseudotime</a:t>
            </a:r>
            <a:endParaRPr lang="en-GB" sz="3600" b="1" dirty="0"/>
          </a:p>
        </p:txBody>
      </p:sp>
    </p:spTree>
    <p:extLst>
      <p:ext uri="{BB962C8B-B14F-4D97-AF65-F5344CB8AC3E}">
        <p14:creationId xmlns:p14="http://schemas.microsoft.com/office/powerpoint/2010/main" val="3264567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DD35967-2AAC-FD4D-A024-0A74A3C923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1356" y="3035780"/>
            <a:ext cx="9057119" cy="368020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56283DF-D7C5-6D47-9566-F0A9133E70A8}"/>
              </a:ext>
            </a:extLst>
          </p:cNvPr>
          <p:cNvSpPr/>
          <p:nvPr/>
        </p:nvSpPr>
        <p:spPr>
          <a:xfrm>
            <a:off x="838199" y="2129522"/>
            <a:ext cx="1010602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/>
              <a:t>It is possible to visualize expression changes through </a:t>
            </a:r>
            <a:r>
              <a:rPr lang="en-GB" sz="2800" dirty="0" err="1"/>
              <a:t>pseudotime</a:t>
            </a:r>
            <a:endParaRPr lang="en-GB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6B33D7-76FF-CE48-8C4B-2EB7D5771E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54C1E-5728-5D46-8830-058161E362CF}" type="slidenum">
              <a:rPr lang="en-US" smtClean="0"/>
              <a:t>8</a:t>
            </a:fld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C37F96F8-DC19-3D4E-AB45-5C51EC80E070}"/>
              </a:ext>
            </a:extLst>
          </p:cNvPr>
          <p:cNvSpPr/>
          <p:nvPr/>
        </p:nvSpPr>
        <p:spPr>
          <a:xfrm>
            <a:off x="838199" y="605723"/>
            <a:ext cx="10204359" cy="769772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 err="1"/>
              <a:t>Pseudotime</a:t>
            </a:r>
            <a:r>
              <a:rPr lang="en-US" sz="4400" b="1" dirty="0"/>
              <a:t> for early development. Notes</a:t>
            </a:r>
            <a:endParaRPr lang="en-GB" sz="4400" b="1" dirty="0"/>
          </a:p>
        </p:txBody>
      </p:sp>
    </p:spTree>
    <p:extLst>
      <p:ext uri="{BB962C8B-B14F-4D97-AF65-F5344CB8AC3E}">
        <p14:creationId xmlns:p14="http://schemas.microsoft.com/office/powerpoint/2010/main" val="660945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BAD7BC-C5F6-4D43-9BF7-F211EF97DA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7626" y="1815686"/>
            <a:ext cx="5456596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Most </a:t>
            </a:r>
            <a:r>
              <a:rPr lang="en-GB" dirty="0" err="1"/>
              <a:t>pseudotime</a:t>
            </a:r>
            <a:r>
              <a:rPr lang="en-GB" dirty="0"/>
              <a:t> estimators need knowledge about the starting point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If you do not know it, the direction is arbitrary!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You will need to validate your differentiation process:</a:t>
            </a:r>
          </a:p>
          <a:p>
            <a:pPr lvl="1"/>
            <a:r>
              <a:rPr lang="en-GB" dirty="0"/>
              <a:t>Complex tissues</a:t>
            </a:r>
          </a:p>
          <a:p>
            <a:pPr lvl="1"/>
            <a:r>
              <a:rPr lang="en-GB" dirty="0"/>
              <a:t>Differentiation branches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AB94D0-D25C-2347-93DF-C29A3353BB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5591" y="1690688"/>
            <a:ext cx="5916409" cy="4245298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9E33520-B71B-A84C-B067-B93BCA83FD99}"/>
              </a:ext>
            </a:extLst>
          </p:cNvPr>
          <p:cNvCxnSpPr/>
          <p:nvPr/>
        </p:nvCxnSpPr>
        <p:spPr>
          <a:xfrm>
            <a:off x="7138329" y="5110881"/>
            <a:ext cx="3914614" cy="0"/>
          </a:xfrm>
          <a:prstGeom prst="straightConnector1">
            <a:avLst/>
          </a:prstGeom>
          <a:ln w="381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CD4194C-8A70-7E4C-BE94-F416437FF5B5}"/>
              </a:ext>
            </a:extLst>
          </p:cNvPr>
          <p:cNvSpPr txBox="1"/>
          <p:nvPr/>
        </p:nvSpPr>
        <p:spPr>
          <a:xfrm>
            <a:off x="7896377" y="4521480"/>
            <a:ext cx="2674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Direction depends on you!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199382-FEE4-9442-9716-36217D2C57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54C1E-5728-5D46-8830-058161E362CF}" type="slidenum">
              <a:rPr lang="en-US" smtClean="0"/>
              <a:t>9</a:t>
            </a:fld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2FBC03D0-BCDC-1641-A63E-C574E8F5C2B2}"/>
              </a:ext>
            </a:extLst>
          </p:cNvPr>
          <p:cNvSpPr/>
          <p:nvPr/>
        </p:nvSpPr>
        <p:spPr>
          <a:xfrm>
            <a:off x="838199" y="605723"/>
            <a:ext cx="10204359" cy="769772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 err="1"/>
              <a:t>Pseudotime</a:t>
            </a:r>
            <a:r>
              <a:rPr lang="en-US" sz="4400" b="1" dirty="0"/>
              <a:t> for early development. Notes</a:t>
            </a:r>
            <a:endParaRPr lang="en-GB" sz="4400" b="1" dirty="0"/>
          </a:p>
        </p:txBody>
      </p:sp>
    </p:spTree>
    <p:extLst>
      <p:ext uri="{BB962C8B-B14F-4D97-AF65-F5344CB8AC3E}">
        <p14:creationId xmlns:p14="http://schemas.microsoft.com/office/powerpoint/2010/main" val="37377605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8979</TotalTime>
  <Words>393</Words>
  <Application>Microsoft Macintosh PowerPoint</Application>
  <PresentationFormat>Widescreen</PresentationFormat>
  <Paragraphs>91</Paragraphs>
  <Slides>9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scRNAseq</vt:lpstr>
      <vt:lpstr>Agenda. Postprocessing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</dc:title>
  <dc:creator>Jose Alejandro Herrera Romero</dc:creator>
  <cp:lastModifiedBy>Jose Alejandro Herrera Romero</cp:lastModifiedBy>
  <cp:revision>93</cp:revision>
  <dcterms:created xsi:type="dcterms:W3CDTF">2021-05-13T13:56:47Z</dcterms:created>
  <dcterms:modified xsi:type="dcterms:W3CDTF">2021-12-15T16:26:23Z</dcterms:modified>
</cp:coreProperties>
</file>